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561" r:id="rId2"/>
    <p:sldId id="2562" r:id="rId3"/>
    <p:sldId id="2589" r:id="rId4"/>
    <p:sldId id="2590" r:id="rId5"/>
    <p:sldId id="2565" r:id="rId6"/>
    <p:sldId id="2568" r:id="rId7"/>
    <p:sldId id="2569" r:id="rId8"/>
    <p:sldId id="2570" r:id="rId9"/>
    <p:sldId id="2572" r:id="rId10"/>
    <p:sldId id="2573" r:id="rId11"/>
    <p:sldId id="2574" r:id="rId12"/>
    <p:sldId id="2576" r:id="rId13"/>
    <p:sldId id="2577" r:id="rId14"/>
    <p:sldId id="2578" r:id="rId15"/>
    <p:sldId id="2580" r:id="rId16"/>
    <p:sldId id="2582" r:id="rId17"/>
    <p:sldId id="2584" r:id="rId18"/>
    <p:sldId id="2585" r:id="rId19"/>
    <p:sldId id="2591" r:id="rId20"/>
    <p:sldId id="2586" r:id="rId21"/>
    <p:sldId id="2587" r:id="rId22"/>
    <p:sldId id="258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AD10DEA-6991-4FB2-8FA3-50A85AC528E7}" v="1" dt="2025-07-09T23:08:12.2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31" autoAdjust="0"/>
    <p:restoredTop sz="94660"/>
  </p:normalViewPr>
  <p:slideViewPr>
    <p:cSldViewPr snapToGrid="0">
      <p:cViewPr varScale="1">
        <p:scale>
          <a:sx n="108" d="100"/>
          <a:sy n="108" d="100"/>
        </p:scale>
        <p:origin x="516" y="31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C118B8E-1258-40D2-B7A5-BCBEE6758F98}" type="doc">
      <dgm:prSet loTypeId="urn:microsoft.com/office/officeart/2024/3/layout/verticalVisualTextBlock1" loCatId="Picture" qsTypeId="urn:microsoft.com/office/officeart/2005/8/quickstyle/simple4" qsCatId="simple" csTypeId="urn:microsoft.com/office/officeart/2005/8/colors/accent0_1" csCatId="mainScheme" phldr="1"/>
      <dgm:spPr/>
      <dgm:t>
        <a:bodyPr/>
        <a:lstStyle/>
        <a:p>
          <a:endParaRPr lang="en-US"/>
        </a:p>
      </dgm:t>
    </dgm:pt>
    <dgm:pt modelId="{5180B494-EA6B-43C5-ADAF-B27B216108A6}">
      <dgm:prSet/>
      <dgm:spPr/>
      <dgm:t>
        <a:bodyPr/>
        <a:lstStyle/>
        <a:p>
          <a:pPr>
            <a:lnSpc>
              <a:spcPct val="100000"/>
            </a:lnSpc>
            <a:defRPr b="1"/>
          </a:pPr>
          <a:r>
            <a:rPr lang="en-US"/>
            <a:t>Predictive Maintenance</a:t>
          </a:r>
        </a:p>
      </dgm:t>
    </dgm:pt>
    <dgm:pt modelId="{EA2EDC2F-8AA1-4D98-B877-5711588B820B}" type="parTrans" cxnId="{3F76BE05-0612-4484-AE4A-1FAF809D547D}">
      <dgm:prSet/>
      <dgm:spPr/>
      <dgm:t>
        <a:bodyPr/>
        <a:lstStyle/>
        <a:p>
          <a:endParaRPr lang="en-US"/>
        </a:p>
      </dgm:t>
    </dgm:pt>
    <dgm:pt modelId="{D0AD42F3-EC4F-40B1-A2BA-9CB4D763E5DF}" type="sibTrans" cxnId="{3F76BE05-0612-4484-AE4A-1FAF809D547D}">
      <dgm:prSet/>
      <dgm:spPr/>
      <dgm:t>
        <a:bodyPr/>
        <a:lstStyle/>
        <a:p>
          <a:pPr>
            <a:lnSpc>
              <a:spcPct val="100000"/>
            </a:lnSpc>
            <a:defRPr b="1"/>
          </a:pPr>
          <a:endParaRPr lang="en-US"/>
        </a:p>
      </dgm:t>
    </dgm:pt>
    <dgm:pt modelId="{1F182207-E43D-4255-8715-B8491F6A1B5D}">
      <dgm:prSet/>
      <dgm:spPr/>
      <dgm:t>
        <a:bodyPr/>
        <a:lstStyle/>
        <a:p>
          <a:pPr>
            <a:lnSpc>
              <a:spcPct val="100000"/>
            </a:lnSpc>
          </a:pPr>
          <a:r>
            <a:rPr lang="en-US"/>
            <a:t>Predictive maintenance uses AI to assess equipment health, predicting failures before they occur to minimize downtime.</a:t>
          </a:r>
        </a:p>
      </dgm:t>
    </dgm:pt>
    <dgm:pt modelId="{E8AC525A-D8AB-489F-9707-2435F5EF62FF}" type="parTrans" cxnId="{A3195596-4578-4682-8F54-817F86B7F7BA}">
      <dgm:prSet/>
      <dgm:spPr/>
      <dgm:t>
        <a:bodyPr/>
        <a:lstStyle/>
        <a:p>
          <a:endParaRPr lang="en-US"/>
        </a:p>
      </dgm:t>
    </dgm:pt>
    <dgm:pt modelId="{926E7C60-EDBF-4D40-B35E-B560A95D0F32}" type="sibTrans" cxnId="{A3195596-4578-4682-8F54-817F86B7F7BA}">
      <dgm:prSet/>
      <dgm:spPr/>
      <dgm:t>
        <a:bodyPr/>
        <a:lstStyle/>
        <a:p>
          <a:endParaRPr lang="en-US"/>
        </a:p>
      </dgm:t>
    </dgm:pt>
    <dgm:pt modelId="{16F3967C-92A0-4A62-A06B-F44EF14A1238}">
      <dgm:prSet/>
      <dgm:spPr/>
      <dgm:t>
        <a:bodyPr/>
        <a:lstStyle/>
        <a:p>
          <a:pPr>
            <a:lnSpc>
              <a:spcPct val="100000"/>
            </a:lnSpc>
            <a:defRPr b="1"/>
          </a:pPr>
          <a:r>
            <a:rPr lang="en-US"/>
            <a:t>Supply Chain Optimization</a:t>
          </a:r>
        </a:p>
      </dgm:t>
    </dgm:pt>
    <dgm:pt modelId="{9AE7723C-B1DF-47A5-A644-38022C9CB68C}" type="parTrans" cxnId="{108B91B0-F6A1-48A6-BD1A-E4C65CD6BB05}">
      <dgm:prSet/>
      <dgm:spPr/>
      <dgm:t>
        <a:bodyPr/>
        <a:lstStyle/>
        <a:p>
          <a:endParaRPr lang="en-US"/>
        </a:p>
      </dgm:t>
    </dgm:pt>
    <dgm:pt modelId="{890BC1CB-DB21-4A75-ABAB-86F3F3B658C8}" type="sibTrans" cxnId="{108B91B0-F6A1-48A6-BD1A-E4C65CD6BB05}">
      <dgm:prSet/>
      <dgm:spPr/>
      <dgm:t>
        <a:bodyPr/>
        <a:lstStyle/>
        <a:p>
          <a:pPr>
            <a:lnSpc>
              <a:spcPct val="100000"/>
            </a:lnSpc>
            <a:defRPr b="1"/>
          </a:pPr>
          <a:endParaRPr lang="en-US"/>
        </a:p>
      </dgm:t>
    </dgm:pt>
    <dgm:pt modelId="{BE63B321-D054-4CE3-ACEA-7CE3122D6038}">
      <dgm:prSet/>
      <dgm:spPr/>
      <dgm:t>
        <a:bodyPr/>
        <a:lstStyle/>
        <a:p>
          <a:pPr>
            <a:lnSpc>
              <a:spcPct val="100000"/>
            </a:lnSpc>
          </a:pPr>
          <a:r>
            <a:rPr lang="en-US"/>
            <a:t>AI enhances supply chain optimization by analyzing data to improve inventory management and delivery efficiency.</a:t>
          </a:r>
        </a:p>
      </dgm:t>
    </dgm:pt>
    <dgm:pt modelId="{E0DF7D83-F4F7-47C2-B6C6-A3C3347B496C}" type="parTrans" cxnId="{2961F432-01CF-48CB-9BF6-DCEDF10FE180}">
      <dgm:prSet/>
      <dgm:spPr/>
      <dgm:t>
        <a:bodyPr/>
        <a:lstStyle/>
        <a:p>
          <a:endParaRPr lang="en-US"/>
        </a:p>
      </dgm:t>
    </dgm:pt>
    <dgm:pt modelId="{5A290454-7A33-4815-8F12-8B6F33BF022D}" type="sibTrans" cxnId="{2961F432-01CF-48CB-9BF6-DCEDF10FE180}">
      <dgm:prSet/>
      <dgm:spPr/>
      <dgm:t>
        <a:bodyPr/>
        <a:lstStyle/>
        <a:p>
          <a:endParaRPr lang="en-US"/>
        </a:p>
      </dgm:t>
    </dgm:pt>
    <dgm:pt modelId="{075681CA-4EFD-4738-B49E-4A792BEE3BED}">
      <dgm:prSet/>
      <dgm:spPr/>
      <dgm:t>
        <a:bodyPr/>
        <a:lstStyle/>
        <a:p>
          <a:pPr>
            <a:lnSpc>
              <a:spcPct val="100000"/>
            </a:lnSpc>
            <a:defRPr b="1"/>
          </a:pPr>
          <a:r>
            <a:rPr lang="en-US"/>
            <a:t>Demand Forecasting</a:t>
          </a:r>
        </a:p>
      </dgm:t>
    </dgm:pt>
    <dgm:pt modelId="{56E88563-264D-48D1-B97C-89D92F277E22}" type="parTrans" cxnId="{54D13C8E-ECA1-4D76-81A7-62E981841827}">
      <dgm:prSet/>
      <dgm:spPr/>
      <dgm:t>
        <a:bodyPr/>
        <a:lstStyle/>
        <a:p>
          <a:endParaRPr lang="en-US"/>
        </a:p>
      </dgm:t>
    </dgm:pt>
    <dgm:pt modelId="{999CEA87-611C-4070-9FE1-55F4386492BA}" type="sibTrans" cxnId="{54D13C8E-ECA1-4D76-81A7-62E981841827}">
      <dgm:prSet/>
      <dgm:spPr/>
      <dgm:t>
        <a:bodyPr/>
        <a:lstStyle/>
        <a:p>
          <a:endParaRPr lang="en-US"/>
        </a:p>
      </dgm:t>
    </dgm:pt>
    <dgm:pt modelId="{A949877C-31C1-4978-92E1-649BDBFE0986}">
      <dgm:prSet/>
      <dgm:spPr/>
      <dgm:t>
        <a:bodyPr/>
        <a:lstStyle/>
        <a:p>
          <a:pPr>
            <a:lnSpc>
              <a:spcPct val="100000"/>
            </a:lnSpc>
          </a:pPr>
          <a:r>
            <a:rPr lang="en-US"/>
            <a:t>AI enables accurate demand forecasting, allowing manufacturers to align production with market demand effectively.</a:t>
          </a:r>
        </a:p>
      </dgm:t>
    </dgm:pt>
    <dgm:pt modelId="{020F73CE-5CC6-47A0-86D5-D6AA85B4C048}" type="parTrans" cxnId="{CDB5684A-24A6-4FA6-86AD-04C075E82301}">
      <dgm:prSet/>
      <dgm:spPr/>
      <dgm:t>
        <a:bodyPr/>
        <a:lstStyle/>
        <a:p>
          <a:endParaRPr lang="en-US"/>
        </a:p>
      </dgm:t>
    </dgm:pt>
    <dgm:pt modelId="{2B651578-0F94-499D-91B3-BDCA6452AE87}" type="sibTrans" cxnId="{CDB5684A-24A6-4FA6-86AD-04C075E82301}">
      <dgm:prSet/>
      <dgm:spPr/>
      <dgm:t>
        <a:bodyPr/>
        <a:lstStyle/>
        <a:p>
          <a:endParaRPr lang="en-US"/>
        </a:p>
      </dgm:t>
    </dgm:pt>
    <dgm:pt modelId="{9E061A30-9A15-4DAC-BAA4-B7BE8B5D2DD3}" type="pres">
      <dgm:prSet presAssocID="{7C118B8E-1258-40D2-B7A5-BCBEE6758F98}" presName="Root" presStyleCnt="0">
        <dgm:presLayoutVars>
          <dgm:dir/>
          <dgm:resizeHandles val="exact"/>
        </dgm:presLayoutVars>
      </dgm:prSet>
      <dgm:spPr/>
    </dgm:pt>
    <dgm:pt modelId="{DE5BA22F-67AC-4873-A2C9-75ACE2C913C4}" type="pres">
      <dgm:prSet presAssocID="{5180B494-EA6B-43C5-ADAF-B27B216108A6}" presName="Composite" presStyleCnt="0"/>
      <dgm:spPr/>
    </dgm:pt>
    <dgm:pt modelId="{4BBF47BE-B7D3-4AEF-A6CC-FE37817775CB}" type="pres">
      <dgm:prSet presAssocID="{5180B494-EA6B-43C5-ADAF-B27B216108A6}"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37449" r="20300" b="-3"/>
          <a:stretch/>
        </a:blipFill>
      </dgm:spPr>
      <dgm:extLst>
        <a:ext uri="{E40237B7-FDA0-4F09-8148-C483321AD2D9}">
          <dgm14:cNvPr xmlns:dgm14="http://schemas.microsoft.com/office/drawing/2010/diagram" id="0" name="" descr="Water Pipe, Pipeline, Pipefitter, Plumber, Repairing"/>
        </a:ext>
      </dgm:extLst>
    </dgm:pt>
    <dgm:pt modelId="{8F946669-A8A4-40FE-A1E0-E4257C7B3530}" type="pres">
      <dgm:prSet presAssocID="{5180B494-EA6B-43C5-ADAF-B27B216108A6}" presName="Subtitle" presStyleLbl="revTx" presStyleIdx="0" presStyleCnt="6">
        <dgm:presLayoutVars>
          <dgm:chMax val="0"/>
          <dgm:bulletEnabled/>
        </dgm:presLayoutVars>
      </dgm:prSet>
      <dgm:spPr/>
    </dgm:pt>
    <dgm:pt modelId="{859FA36C-C3DB-4F8C-962E-265C6E9A7774}" type="pres">
      <dgm:prSet presAssocID="{5180B494-EA6B-43C5-ADAF-B27B216108A6}" presName="Description" presStyleLbl="revTx" presStyleIdx="1" presStyleCnt="6">
        <dgm:presLayoutVars>
          <dgm:bulletEnabled/>
        </dgm:presLayoutVars>
      </dgm:prSet>
      <dgm:spPr/>
    </dgm:pt>
    <dgm:pt modelId="{083A50BD-8982-4200-B639-328A40D54EC9}" type="pres">
      <dgm:prSet presAssocID="{D0AD42F3-EC4F-40B1-A2BA-9CB4D763E5DF}" presName="sibTrans" presStyleLbl="sibTrans2D1" presStyleIdx="0" presStyleCnt="0"/>
      <dgm:spPr/>
    </dgm:pt>
    <dgm:pt modelId="{FD2BADA5-7132-4B8D-BAC9-CEF8BEC5440F}" type="pres">
      <dgm:prSet presAssocID="{16F3967C-92A0-4A62-A06B-F44EF14A1238}" presName="Composite" presStyleCnt="0"/>
      <dgm:spPr/>
    </dgm:pt>
    <dgm:pt modelId="{60CEFB8F-7F1C-4E4E-A782-FF3DF2E2AAA8}" type="pres">
      <dgm:prSet presAssocID="{16F3967C-92A0-4A62-A06B-F44EF14A1238}"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18026" r="15223" b="-2"/>
          <a:stretch/>
        </a:blipFill>
      </dgm:spPr>
      <dgm:extLst>
        <a:ext uri="{E40237B7-FDA0-4F09-8148-C483321AD2D9}">
          <dgm14:cNvPr xmlns:dgm14="http://schemas.microsoft.com/office/drawing/2010/diagram" id="0" name="" descr="&quot;Cargo ship,truck,forklift with cargo container and flying airplane.&quot;"/>
        </a:ext>
      </dgm:extLst>
    </dgm:pt>
    <dgm:pt modelId="{F03BF6D1-9FB4-4F9C-89A2-D2B883572B88}" type="pres">
      <dgm:prSet presAssocID="{16F3967C-92A0-4A62-A06B-F44EF14A1238}" presName="Subtitle" presStyleLbl="revTx" presStyleIdx="2" presStyleCnt="6">
        <dgm:presLayoutVars>
          <dgm:chMax val="0"/>
          <dgm:bulletEnabled/>
        </dgm:presLayoutVars>
      </dgm:prSet>
      <dgm:spPr/>
    </dgm:pt>
    <dgm:pt modelId="{75C97985-8608-4519-A0B7-251FE342F7BB}" type="pres">
      <dgm:prSet presAssocID="{16F3967C-92A0-4A62-A06B-F44EF14A1238}" presName="Description" presStyleLbl="revTx" presStyleIdx="3" presStyleCnt="6">
        <dgm:presLayoutVars>
          <dgm:bulletEnabled/>
        </dgm:presLayoutVars>
      </dgm:prSet>
      <dgm:spPr/>
    </dgm:pt>
    <dgm:pt modelId="{0A5A9B05-A75D-4C41-9127-FD1250B29A9D}" type="pres">
      <dgm:prSet presAssocID="{890BC1CB-DB21-4A75-ABAB-86F3F3B658C8}" presName="sibTrans" presStyleLbl="sibTrans2D1" presStyleIdx="0" presStyleCnt="0"/>
      <dgm:spPr/>
    </dgm:pt>
    <dgm:pt modelId="{D7E348D7-EA26-4D5C-A71F-421509ED523D}" type="pres">
      <dgm:prSet presAssocID="{075681CA-4EFD-4738-B49E-4A792BEE3BED}" presName="Composite" presStyleCnt="0"/>
      <dgm:spPr/>
    </dgm:pt>
    <dgm:pt modelId="{84C6F439-CF2C-4485-A1BB-A186F4154FDF}" type="pres">
      <dgm:prSet presAssocID="{075681CA-4EFD-4738-B49E-4A792BEE3BED}"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34490" r="9262" b="3"/>
          <a:stretch/>
        </a:blipFill>
      </dgm:spPr>
      <dgm:extLst>
        <a:ext uri="{E40237B7-FDA0-4F09-8148-C483321AD2D9}">
          <dgm14:cNvPr xmlns:dgm14="http://schemas.microsoft.com/office/drawing/2010/diagram" id="0" name="" descr="Scientists examines DNA models in modern Neurological Research Laboratory. Touch screens. Wearing clean suit and protective mask"/>
        </a:ext>
      </dgm:extLst>
    </dgm:pt>
    <dgm:pt modelId="{79F94707-75FC-44CB-9E4D-9273218AD29D}" type="pres">
      <dgm:prSet presAssocID="{075681CA-4EFD-4738-B49E-4A792BEE3BED}" presName="Subtitle" presStyleLbl="revTx" presStyleIdx="4" presStyleCnt="6">
        <dgm:presLayoutVars>
          <dgm:chMax val="0"/>
          <dgm:bulletEnabled/>
        </dgm:presLayoutVars>
      </dgm:prSet>
      <dgm:spPr/>
    </dgm:pt>
    <dgm:pt modelId="{CA7AA908-8D06-4C46-8DA9-909DDE216816}" type="pres">
      <dgm:prSet presAssocID="{075681CA-4EFD-4738-B49E-4A792BEE3BED}" presName="Description" presStyleLbl="revTx" presStyleIdx="5" presStyleCnt="6">
        <dgm:presLayoutVars>
          <dgm:bulletEnabled/>
        </dgm:presLayoutVars>
      </dgm:prSet>
      <dgm:spPr/>
    </dgm:pt>
  </dgm:ptLst>
  <dgm:cxnLst>
    <dgm:cxn modelId="{3F76BE05-0612-4484-AE4A-1FAF809D547D}" srcId="{7C118B8E-1258-40D2-B7A5-BCBEE6758F98}" destId="{5180B494-EA6B-43C5-ADAF-B27B216108A6}" srcOrd="0" destOrd="0" parTransId="{EA2EDC2F-8AA1-4D98-B877-5711588B820B}" sibTransId="{D0AD42F3-EC4F-40B1-A2BA-9CB4D763E5DF}"/>
    <dgm:cxn modelId="{5FD5DA09-BE4E-4A68-94F8-284F48A81E1B}" type="presOf" srcId="{A949877C-31C1-4978-92E1-649BDBFE0986}" destId="{CA7AA908-8D06-4C46-8DA9-909DDE216816}" srcOrd="0" destOrd="0" presId="urn:microsoft.com/office/officeart/2024/3/layout/verticalVisualTextBlock1"/>
    <dgm:cxn modelId="{CD617F24-BD0A-4E6D-A626-B36274CBEE14}" type="presOf" srcId="{890BC1CB-DB21-4A75-ABAB-86F3F3B658C8}" destId="{0A5A9B05-A75D-4C41-9127-FD1250B29A9D}" srcOrd="0" destOrd="0" presId="urn:microsoft.com/office/officeart/2024/3/layout/verticalVisualTextBlock1"/>
    <dgm:cxn modelId="{2961F432-01CF-48CB-9BF6-DCEDF10FE180}" srcId="{16F3967C-92A0-4A62-A06B-F44EF14A1238}" destId="{BE63B321-D054-4CE3-ACEA-7CE3122D6038}" srcOrd="0" destOrd="0" parTransId="{E0DF7D83-F4F7-47C2-B6C6-A3C3347B496C}" sibTransId="{5A290454-7A33-4815-8F12-8B6F33BF022D}"/>
    <dgm:cxn modelId="{18AFCE38-2603-407C-B6DA-3E29C6B3C23D}" type="presOf" srcId="{BE63B321-D054-4CE3-ACEA-7CE3122D6038}" destId="{75C97985-8608-4519-A0B7-251FE342F7BB}" srcOrd="0" destOrd="0" presId="urn:microsoft.com/office/officeart/2024/3/layout/verticalVisualTextBlock1"/>
    <dgm:cxn modelId="{9DB48A66-ED1F-4523-8305-B3630DAD90B6}" type="presOf" srcId="{7C118B8E-1258-40D2-B7A5-BCBEE6758F98}" destId="{9E061A30-9A15-4DAC-BAA4-B7BE8B5D2DD3}" srcOrd="0" destOrd="0" presId="urn:microsoft.com/office/officeart/2024/3/layout/verticalVisualTextBlock1"/>
    <dgm:cxn modelId="{CDB5684A-24A6-4FA6-86AD-04C075E82301}" srcId="{075681CA-4EFD-4738-B49E-4A792BEE3BED}" destId="{A949877C-31C1-4978-92E1-649BDBFE0986}" srcOrd="0" destOrd="0" parTransId="{020F73CE-5CC6-47A0-86D5-D6AA85B4C048}" sibTransId="{2B651578-0F94-499D-91B3-BDCA6452AE87}"/>
    <dgm:cxn modelId="{5246D56E-069B-4CC1-B797-040F435E1812}" type="presOf" srcId="{5180B494-EA6B-43C5-ADAF-B27B216108A6}" destId="{8F946669-A8A4-40FE-A1E0-E4257C7B3530}" srcOrd="0" destOrd="0" presId="urn:microsoft.com/office/officeart/2024/3/layout/verticalVisualTextBlock1"/>
    <dgm:cxn modelId="{71DD3872-9449-4791-A50C-4BA2C04FA6A8}" type="presOf" srcId="{D0AD42F3-EC4F-40B1-A2BA-9CB4D763E5DF}" destId="{083A50BD-8982-4200-B639-328A40D54EC9}" srcOrd="0" destOrd="0" presId="urn:microsoft.com/office/officeart/2024/3/layout/verticalVisualTextBlock1"/>
    <dgm:cxn modelId="{54D13C8E-ECA1-4D76-81A7-62E981841827}" srcId="{7C118B8E-1258-40D2-B7A5-BCBEE6758F98}" destId="{075681CA-4EFD-4738-B49E-4A792BEE3BED}" srcOrd="2" destOrd="0" parTransId="{56E88563-264D-48D1-B97C-89D92F277E22}" sibTransId="{999CEA87-611C-4070-9FE1-55F4386492BA}"/>
    <dgm:cxn modelId="{A3195596-4578-4682-8F54-817F86B7F7BA}" srcId="{5180B494-EA6B-43C5-ADAF-B27B216108A6}" destId="{1F182207-E43D-4255-8715-B8491F6A1B5D}" srcOrd="0" destOrd="0" parTransId="{E8AC525A-D8AB-489F-9707-2435F5EF62FF}" sibTransId="{926E7C60-EDBF-4D40-B35E-B560A95D0F32}"/>
    <dgm:cxn modelId="{108B91B0-F6A1-48A6-BD1A-E4C65CD6BB05}" srcId="{7C118B8E-1258-40D2-B7A5-BCBEE6758F98}" destId="{16F3967C-92A0-4A62-A06B-F44EF14A1238}" srcOrd="1" destOrd="0" parTransId="{9AE7723C-B1DF-47A5-A644-38022C9CB68C}" sibTransId="{890BC1CB-DB21-4A75-ABAB-86F3F3B658C8}"/>
    <dgm:cxn modelId="{82D5EFC6-FB8B-4BE6-B4BA-8C749162ADFA}" type="presOf" srcId="{1F182207-E43D-4255-8715-B8491F6A1B5D}" destId="{859FA36C-C3DB-4F8C-962E-265C6E9A7774}" srcOrd="0" destOrd="0" presId="urn:microsoft.com/office/officeart/2024/3/layout/verticalVisualTextBlock1"/>
    <dgm:cxn modelId="{34003BE0-29B5-416A-AEF7-E36871848DB1}" type="presOf" srcId="{16F3967C-92A0-4A62-A06B-F44EF14A1238}" destId="{F03BF6D1-9FB4-4F9C-89A2-D2B883572B88}" srcOrd="0" destOrd="0" presId="urn:microsoft.com/office/officeart/2024/3/layout/verticalVisualTextBlock1"/>
    <dgm:cxn modelId="{E9FCEFED-FEA5-4F18-962F-DBFF6C7B4463}" type="presOf" srcId="{075681CA-4EFD-4738-B49E-4A792BEE3BED}" destId="{79F94707-75FC-44CB-9E4D-9273218AD29D}" srcOrd="0" destOrd="0" presId="urn:microsoft.com/office/officeart/2024/3/layout/verticalVisualTextBlock1"/>
    <dgm:cxn modelId="{C58AA1C9-5D5B-4B18-B078-B6E112C35EA3}" type="presParOf" srcId="{9E061A30-9A15-4DAC-BAA4-B7BE8B5D2DD3}" destId="{DE5BA22F-67AC-4873-A2C9-75ACE2C913C4}" srcOrd="0" destOrd="0" presId="urn:microsoft.com/office/officeart/2024/3/layout/verticalVisualTextBlock1"/>
    <dgm:cxn modelId="{C82F1867-275A-4D39-BFC7-5FF2741251F1}" type="presParOf" srcId="{DE5BA22F-67AC-4873-A2C9-75ACE2C913C4}" destId="{4BBF47BE-B7D3-4AEF-A6CC-FE37817775CB}" srcOrd="0" destOrd="0" presId="urn:microsoft.com/office/officeart/2024/3/layout/verticalVisualTextBlock1"/>
    <dgm:cxn modelId="{0EC54E2C-68FE-4DBB-A503-55B28F0691E0}" type="presParOf" srcId="{DE5BA22F-67AC-4873-A2C9-75ACE2C913C4}" destId="{8F946669-A8A4-40FE-A1E0-E4257C7B3530}" srcOrd="1" destOrd="0" presId="urn:microsoft.com/office/officeart/2024/3/layout/verticalVisualTextBlock1"/>
    <dgm:cxn modelId="{C0C663C3-7315-41DB-9E14-F282DB5EA447}" type="presParOf" srcId="{DE5BA22F-67AC-4873-A2C9-75ACE2C913C4}" destId="{859FA36C-C3DB-4F8C-962E-265C6E9A7774}" srcOrd="2" destOrd="0" presId="urn:microsoft.com/office/officeart/2024/3/layout/verticalVisualTextBlock1"/>
    <dgm:cxn modelId="{11D349E8-2DB2-4DB9-AA18-5B304EDF863C}" type="presParOf" srcId="{9E061A30-9A15-4DAC-BAA4-B7BE8B5D2DD3}" destId="{083A50BD-8982-4200-B639-328A40D54EC9}" srcOrd="1" destOrd="0" presId="urn:microsoft.com/office/officeart/2024/3/layout/verticalVisualTextBlock1"/>
    <dgm:cxn modelId="{2A58CDC0-F298-4667-AFCA-C3A08E7C7563}" type="presParOf" srcId="{9E061A30-9A15-4DAC-BAA4-B7BE8B5D2DD3}" destId="{FD2BADA5-7132-4B8D-BAC9-CEF8BEC5440F}" srcOrd="2" destOrd="0" presId="urn:microsoft.com/office/officeart/2024/3/layout/verticalVisualTextBlock1"/>
    <dgm:cxn modelId="{2D0B4192-64BD-4AF9-8FAD-8856AD901654}" type="presParOf" srcId="{FD2BADA5-7132-4B8D-BAC9-CEF8BEC5440F}" destId="{60CEFB8F-7F1C-4E4E-A782-FF3DF2E2AAA8}" srcOrd="0" destOrd="0" presId="urn:microsoft.com/office/officeart/2024/3/layout/verticalVisualTextBlock1"/>
    <dgm:cxn modelId="{CC9421B0-28C0-4529-BD59-DB26DBE8A08F}" type="presParOf" srcId="{FD2BADA5-7132-4B8D-BAC9-CEF8BEC5440F}" destId="{F03BF6D1-9FB4-4F9C-89A2-D2B883572B88}" srcOrd="1" destOrd="0" presId="urn:microsoft.com/office/officeart/2024/3/layout/verticalVisualTextBlock1"/>
    <dgm:cxn modelId="{8F1359FE-25D1-4576-AAB6-6D61678E4D7A}" type="presParOf" srcId="{FD2BADA5-7132-4B8D-BAC9-CEF8BEC5440F}" destId="{75C97985-8608-4519-A0B7-251FE342F7BB}" srcOrd="2" destOrd="0" presId="urn:microsoft.com/office/officeart/2024/3/layout/verticalVisualTextBlock1"/>
    <dgm:cxn modelId="{8D82D699-5472-4E00-9D8A-5131FAE18EFE}" type="presParOf" srcId="{9E061A30-9A15-4DAC-BAA4-B7BE8B5D2DD3}" destId="{0A5A9B05-A75D-4C41-9127-FD1250B29A9D}" srcOrd="3" destOrd="0" presId="urn:microsoft.com/office/officeart/2024/3/layout/verticalVisualTextBlock1"/>
    <dgm:cxn modelId="{DD8DF9B1-732C-4F06-9345-98F084619A1F}" type="presParOf" srcId="{9E061A30-9A15-4DAC-BAA4-B7BE8B5D2DD3}" destId="{D7E348D7-EA26-4D5C-A71F-421509ED523D}" srcOrd="4" destOrd="0" presId="urn:microsoft.com/office/officeart/2024/3/layout/verticalVisualTextBlock1"/>
    <dgm:cxn modelId="{9A05C993-B8EB-4405-BAE6-C5F93D2716D2}" type="presParOf" srcId="{D7E348D7-EA26-4D5C-A71F-421509ED523D}" destId="{84C6F439-CF2C-4485-A1BB-A186F4154FDF}" srcOrd="0" destOrd="0" presId="urn:microsoft.com/office/officeart/2024/3/layout/verticalVisualTextBlock1"/>
    <dgm:cxn modelId="{3D4719D9-A7B5-487A-88C5-795ADF7188FB}" type="presParOf" srcId="{D7E348D7-EA26-4D5C-A71F-421509ED523D}" destId="{79F94707-75FC-44CB-9E4D-9273218AD29D}" srcOrd="1" destOrd="0" presId="urn:microsoft.com/office/officeart/2024/3/layout/verticalVisualTextBlock1"/>
    <dgm:cxn modelId="{F6C94C2E-9622-4B07-B73D-60373B561846}" type="presParOf" srcId="{D7E348D7-EA26-4D5C-A71F-421509ED523D}" destId="{CA7AA908-8D06-4C46-8DA9-909DDE216816}"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FD3B0F4-E17C-492B-B2F7-8FB8A34076BD}"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F9C42308-A04A-4D4B-8D74-0D3F19181980}">
      <dgm:prSet/>
      <dgm:spPr/>
      <dgm:t>
        <a:bodyPr/>
        <a:lstStyle/>
        <a:p>
          <a:pPr>
            <a:lnSpc>
              <a:spcPct val="100000"/>
            </a:lnSpc>
            <a:defRPr b="1"/>
          </a:pPr>
          <a:r>
            <a:rPr lang="en-US"/>
            <a:t>AI's Transformative Impact</a:t>
          </a:r>
        </a:p>
      </dgm:t>
    </dgm:pt>
    <dgm:pt modelId="{C3C485DF-7652-4662-B3EB-B49D88FD7EDF}" type="parTrans" cxnId="{81C270E5-2B90-438E-A151-83B6470B6EC2}">
      <dgm:prSet/>
      <dgm:spPr/>
      <dgm:t>
        <a:bodyPr/>
        <a:lstStyle/>
        <a:p>
          <a:endParaRPr lang="en-US"/>
        </a:p>
      </dgm:t>
    </dgm:pt>
    <dgm:pt modelId="{2CB25932-ADB2-4ACF-8347-736C19ED8C52}" type="sibTrans" cxnId="{81C270E5-2B90-438E-A151-83B6470B6EC2}">
      <dgm:prSet/>
      <dgm:spPr/>
      <dgm:t>
        <a:bodyPr/>
        <a:lstStyle/>
        <a:p>
          <a:pPr>
            <a:lnSpc>
              <a:spcPct val="100000"/>
            </a:lnSpc>
            <a:defRPr b="1"/>
          </a:pPr>
          <a:endParaRPr lang="en-US"/>
        </a:p>
      </dgm:t>
    </dgm:pt>
    <dgm:pt modelId="{23580C2F-33BD-46A2-B9DB-2CFC27413F49}">
      <dgm:prSet/>
      <dgm:spPr/>
      <dgm:t>
        <a:bodyPr/>
        <a:lstStyle/>
        <a:p>
          <a:pPr>
            <a:lnSpc>
              <a:spcPct val="100000"/>
            </a:lnSpc>
          </a:pPr>
          <a:r>
            <a:rPr lang="en-US"/>
            <a:t>AI is revolutionizing the manufacturing industry by enhancing productivity and efficiency across various processes.</a:t>
          </a:r>
        </a:p>
      </dgm:t>
    </dgm:pt>
    <dgm:pt modelId="{DE3476E3-7E03-4E31-8CFC-216EA5EBAFF2}" type="parTrans" cxnId="{7FCBD8FC-A819-4CA9-8D55-ABAF64D5FF07}">
      <dgm:prSet/>
      <dgm:spPr/>
      <dgm:t>
        <a:bodyPr/>
        <a:lstStyle/>
        <a:p>
          <a:endParaRPr lang="en-US"/>
        </a:p>
      </dgm:t>
    </dgm:pt>
    <dgm:pt modelId="{16D77A81-4524-4F2D-8D5C-4EC49D8DE35B}" type="sibTrans" cxnId="{7FCBD8FC-A819-4CA9-8D55-ABAF64D5FF07}">
      <dgm:prSet/>
      <dgm:spPr/>
      <dgm:t>
        <a:bodyPr/>
        <a:lstStyle/>
        <a:p>
          <a:endParaRPr lang="en-US"/>
        </a:p>
      </dgm:t>
    </dgm:pt>
    <dgm:pt modelId="{AE674A28-6BD4-4C52-8F77-F693929D166D}">
      <dgm:prSet/>
      <dgm:spPr/>
      <dgm:t>
        <a:bodyPr/>
        <a:lstStyle/>
        <a:p>
          <a:pPr>
            <a:lnSpc>
              <a:spcPct val="100000"/>
            </a:lnSpc>
            <a:defRPr b="1"/>
          </a:pPr>
          <a:r>
            <a:rPr lang="en-US"/>
            <a:t>Benefits of AI</a:t>
          </a:r>
        </a:p>
      </dgm:t>
    </dgm:pt>
    <dgm:pt modelId="{44B39D31-A964-413E-8558-8BEB6A47695F}" type="parTrans" cxnId="{BCDB40DC-AEE7-4875-8D25-5BE80C12E15B}">
      <dgm:prSet/>
      <dgm:spPr/>
      <dgm:t>
        <a:bodyPr/>
        <a:lstStyle/>
        <a:p>
          <a:endParaRPr lang="en-US"/>
        </a:p>
      </dgm:t>
    </dgm:pt>
    <dgm:pt modelId="{F48D9A34-B30F-44D7-9D33-6712402DB684}" type="sibTrans" cxnId="{BCDB40DC-AEE7-4875-8D25-5BE80C12E15B}">
      <dgm:prSet/>
      <dgm:spPr/>
      <dgm:t>
        <a:bodyPr/>
        <a:lstStyle/>
        <a:p>
          <a:pPr>
            <a:lnSpc>
              <a:spcPct val="100000"/>
            </a:lnSpc>
            <a:defRPr b="1"/>
          </a:pPr>
          <a:endParaRPr lang="en-US"/>
        </a:p>
      </dgm:t>
    </dgm:pt>
    <dgm:pt modelId="{27CBF28D-E029-4062-B00C-358BE6B8CAA0}">
      <dgm:prSet/>
      <dgm:spPr/>
      <dgm:t>
        <a:bodyPr/>
        <a:lstStyle/>
        <a:p>
          <a:pPr>
            <a:lnSpc>
              <a:spcPct val="100000"/>
            </a:lnSpc>
          </a:pPr>
          <a:r>
            <a:rPr lang="en-US"/>
            <a:t>The integration of AI in manufacturing leads to improved quality control, predictive maintenance, and cost reductions.</a:t>
          </a:r>
        </a:p>
      </dgm:t>
    </dgm:pt>
    <dgm:pt modelId="{9ABECC8F-4DA1-4E1E-AEA8-BDDBF917BCB6}" type="parTrans" cxnId="{425A508F-0370-4342-A4B9-09D6B0B2A1EE}">
      <dgm:prSet/>
      <dgm:spPr/>
      <dgm:t>
        <a:bodyPr/>
        <a:lstStyle/>
        <a:p>
          <a:endParaRPr lang="en-US"/>
        </a:p>
      </dgm:t>
    </dgm:pt>
    <dgm:pt modelId="{CDB9E356-9453-4884-83C4-7FEA5606B4D4}" type="sibTrans" cxnId="{425A508F-0370-4342-A4B9-09D6B0B2A1EE}">
      <dgm:prSet/>
      <dgm:spPr/>
      <dgm:t>
        <a:bodyPr/>
        <a:lstStyle/>
        <a:p>
          <a:endParaRPr lang="en-US"/>
        </a:p>
      </dgm:t>
    </dgm:pt>
    <dgm:pt modelId="{84F18643-AE8C-41CF-87B2-9A4EFD744259}">
      <dgm:prSet/>
      <dgm:spPr/>
      <dgm:t>
        <a:bodyPr/>
        <a:lstStyle/>
        <a:p>
          <a:pPr>
            <a:lnSpc>
              <a:spcPct val="100000"/>
            </a:lnSpc>
            <a:defRPr b="1"/>
          </a:pPr>
          <a:r>
            <a:rPr lang="en-US"/>
            <a:t>Challenges Ahead</a:t>
          </a:r>
        </a:p>
      </dgm:t>
    </dgm:pt>
    <dgm:pt modelId="{A87CF985-86B5-4665-ADA6-1BDA2ED184E8}" type="parTrans" cxnId="{1CBF306F-67EC-49E3-83F3-C59296ECE393}">
      <dgm:prSet/>
      <dgm:spPr/>
      <dgm:t>
        <a:bodyPr/>
        <a:lstStyle/>
        <a:p>
          <a:endParaRPr lang="en-US"/>
        </a:p>
      </dgm:t>
    </dgm:pt>
    <dgm:pt modelId="{B64BB986-B3CA-46B5-BB99-9D83FB41BC9E}" type="sibTrans" cxnId="{1CBF306F-67EC-49E3-83F3-C59296ECE393}">
      <dgm:prSet/>
      <dgm:spPr/>
      <dgm:t>
        <a:bodyPr/>
        <a:lstStyle/>
        <a:p>
          <a:pPr>
            <a:lnSpc>
              <a:spcPct val="100000"/>
            </a:lnSpc>
            <a:defRPr b="1"/>
          </a:pPr>
          <a:endParaRPr lang="en-US"/>
        </a:p>
      </dgm:t>
    </dgm:pt>
    <dgm:pt modelId="{0FF2836E-C312-4035-BC11-101729C57D4E}">
      <dgm:prSet/>
      <dgm:spPr/>
      <dgm:t>
        <a:bodyPr/>
        <a:lstStyle/>
        <a:p>
          <a:pPr>
            <a:lnSpc>
              <a:spcPct val="100000"/>
            </a:lnSpc>
          </a:pPr>
          <a:r>
            <a:rPr lang="en-US"/>
            <a:t>Despite its benefits, AI also presents challenges such as workforce displacement and the need for new skills.</a:t>
          </a:r>
        </a:p>
      </dgm:t>
    </dgm:pt>
    <dgm:pt modelId="{76613165-E1F8-425D-8CEE-7DE44ACBDB74}" type="parTrans" cxnId="{2C2D971A-9816-402C-AC77-3E9BC23AF405}">
      <dgm:prSet/>
      <dgm:spPr/>
      <dgm:t>
        <a:bodyPr/>
        <a:lstStyle/>
        <a:p>
          <a:endParaRPr lang="en-US"/>
        </a:p>
      </dgm:t>
    </dgm:pt>
    <dgm:pt modelId="{1E2877B3-F02E-4CAE-AFF5-A4F70936E105}" type="sibTrans" cxnId="{2C2D971A-9816-402C-AC77-3E9BC23AF405}">
      <dgm:prSet/>
      <dgm:spPr/>
      <dgm:t>
        <a:bodyPr/>
        <a:lstStyle/>
        <a:p>
          <a:endParaRPr lang="en-US"/>
        </a:p>
      </dgm:t>
    </dgm:pt>
    <dgm:pt modelId="{2023C7E6-74FB-4C97-B2AE-40054B123C6F}">
      <dgm:prSet/>
      <dgm:spPr/>
      <dgm:t>
        <a:bodyPr/>
        <a:lstStyle/>
        <a:p>
          <a:pPr>
            <a:lnSpc>
              <a:spcPct val="100000"/>
            </a:lnSpc>
            <a:defRPr b="1"/>
          </a:pPr>
          <a:r>
            <a:rPr lang="en-US"/>
            <a:t>Strategic Positioning</a:t>
          </a:r>
        </a:p>
      </dgm:t>
    </dgm:pt>
    <dgm:pt modelId="{AD12A10B-9DEE-4EC4-82D5-5C6C9F0CB313}" type="parTrans" cxnId="{5D5A3172-C868-407D-BA47-0B95CB0BB103}">
      <dgm:prSet/>
      <dgm:spPr/>
      <dgm:t>
        <a:bodyPr/>
        <a:lstStyle/>
        <a:p>
          <a:endParaRPr lang="en-US"/>
        </a:p>
      </dgm:t>
    </dgm:pt>
    <dgm:pt modelId="{D6826427-9144-4B51-8704-7375F3C0FEB1}" type="sibTrans" cxnId="{5D5A3172-C868-407D-BA47-0B95CB0BB103}">
      <dgm:prSet/>
      <dgm:spPr/>
      <dgm:t>
        <a:bodyPr/>
        <a:lstStyle/>
        <a:p>
          <a:endParaRPr lang="en-US"/>
        </a:p>
      </dgm:t>
    </dgm:pt>
    <dgm:pt modelId="{3FBEF3B7-33E6-41CC-9671-0BEC85FB73AA}">
      <dgm:prSet/>
      <dgm:spPr/>
      <dgm:t>
        <a:bodyPr/>
        <a:lstStyle/>
        <a:p>
          <a:pPr>
            <a:lnSpc>
              <a:spcPct val="100000"/>
            </a:lnSpc>
          </a:pPr>
          <a:r>
            <a:rPr lang="en-US"/>
            <a:t>Understanding AI technologies allows manufacturers to adapt and ensure sustainable growth in a competitive market.</a:t>
          </a:r>
        </a:p>
      </dgm:t>
    </dgm:pt>
    <dgm:pt modelId="{55614D7F-892D-40B0-BD90-FDB043120422}" type="parTrans" cxnId="{D7F52808-A409-4857-AABE-C3BFBCBF7A87}">
      <dgm:prSet/>
      <dgm:spPr/>
      <dgm:t>
        <a:bodyPr/>
        <a:lstStyle/>
        <a:p>
          <a:endParaRPr lang="en-US"/>
        </a:p>
      </dgm:t>
    </dgm:pt>
    <dgm:pt modelId="{0C705156-F854-4E7A-9F1F-4530AA5CFF43}" type="sibTrans" cxnId="{D7F52808-A409-4857-AABE-C3BFBCBF7A87}">
      <dgm:prSet/>
      <dgm:spPr/>
      <dgm:t>
        <a:bodyPr/>
        <a:lstStyle/>
        <a:p>
          <a:endParaRPr lang="en-US"/>
        </a:p>
      </dgm:t>
    </dgm:pt>
    <dgm:pt modelId="{A7A45357-A13F-4467-8FF9-F42BA7914245}" type="pres">
      <dgm:prSet presAssocID="{3FD3B0F4-E17C-492B-B2F7-8FB8A34076BD}" presName="Name0" presStyleCnt="0">
        <dgm:presLayoutVars>
          <dgm:dir/>
          <dgm:resizeHandles val="exact"/>
        </dgm:presLayoutVars>
      </dgm:prSet>
      <dgm:spPr/>
    </dgm:pt>
    <dgm:pt modelId="{8A1E2813-73CE-448C-BAA6-45457DA47E21}" type="pres">
      <dgm:prSet presAssocID="{F9C42308-A04A-4D4B-8D74-0D3F19181980}" presName="compNode" presStyleCnt="0"/>
      <dgm:spPr/>
    </dgm:pt>
    <dgm:pt modelId="{6F95E085-CBC2-47FF-8A27-1FC9DE03DE48}" type="pres">
      <dgm:prSet presAssocID="{F9C42308-A04A-4D4B-8D74-0D3F19181980}" presName="pictRect" presStyleLbl="revTx" presStyleIdx="0" presStyleCnt="8">
        <dgm:presLayoutVars>
          <dgm:chMax val="0"/>
          <dgm:bulletEnabled/>
        </dgm:presLayoutVars>
      </dgm:prSet>
      <dgm:spPr/>
    </dgm:pt>
    <dgm:pt modelId="{C878A09A-FF63-48C6-BF28-79DCF8FEEEB3}" type="pres">
      <dgm:prSet presAssocID="{F9C42308-A04A-4D4B-8D74-0D3F19181980}" presName="textRect" presStyleLbl="revTx" presStyleIdx="1" presStyleCnt="8">
        <dgm:presLayoutVars>
          <dgm:bulletEnabled/>
        </dgm:presLayoutVars>
      </dgm:prSet>
      <dgm:spPr/>
    </dgm:pt>
    <dgm:pt modelId="{A0B21270-62A4-4988-AC2E-0C20AD4F4033}" type="pres">
      <dgm:prSet presAssocID="{2CB25932-ADB2-4ACF-8347-736C19ED8C52}" presName="sibTrans" presStyleLbl="sibTrans2D1" presStyleIdx="0" presStyleCnt="0"/>
      <dgm:spPr/>
    </dgm:pt>
    <dgm:pt modelId="{D98177FE-93C9-4DED-803C-384B846E6699}" type="pres">
      <dgm:prSet presAssocID="{AE674A28-6BD4-4C52-8F77-F693929D166D}" presName="compNode" presStyleCnt="0"/>
      <dgm:spPr/>
    </dgm:pt>
    <dgm:pt modelId="{AA4D506B-3622-4569-AA7E-6A8DB43F6CDD}" type="pres">
      <dgm:prSet presAssocID="{AE674A28-6BD4-4C52-8F77-F693929D166D}" presName="pictRect" presStyleLbl="revTx" presStyleIdx="2" presStyleCnt="8">
        <dgm:presLayoutVars>
          <dgm:chMax val="0"/>
          <dgm:bulletEnabled/>
        </dgm:presLayoutVars>
      </dgm:prSet>
      <dgm:spPr/>
    </dgm:pt>
    <dgm:pt modelId="{019610CA-B346-4799-9867-9D5647467AED}" type="pres">
      <dgm:prSet presAssocID="{AE674A28-6BD4-4C52-8F77-F693929D166D}" presName="textRect" presStyleLbl="revTx" presStyleIdx="3" presStyleCnt="8">
        <dgm:presLayoutVars>
          <dgm:bulletEnabled/>
        </dgm:presLayoutVars>
      </dgm:prSet>
      <dgm:spPr/>
    </dgm:pt>
    <dgm:pt modelId="{1C955453-F58C-4971-A7A7-8BB212CB81AF}" type="pres">
      <dgm:prSet presAssocID="{F48D9A34-B30F-44D7-9D33-6712402DB684}" presName="sibTrans" presStyleLbl="sibTrans2D1" presStyleIdx="0" presStyleCnt="0"/>
      <dgm:spPr/>
    </dgm:pt>
    <dgm:pt modelId="{E73E98FE-210D-41B6-8A96-A73D93B0191E}" type="pres">
      <dgm:prSet presAssocID="{84F18643-AE8C-41CF-87B2-9A4EFD744259}" presName="compNode" presStyleCnt="0"/>
      <dgm:spPr/>
    </dgm:pt>
    <dgm:pt modelId="{98FE081D-4F61-45ED-A01B-0649A4C676F5}" type="pres">
      <dgm:prSet presAssocID="{84F18643-AE8C-41CF-87B2-9A4EFD744259}" presName="pictRect" presStyleLbl="revTx" presStyleIdx="4" presStyleCnt="8">
        <dgm:presLayoutVars>
          <dgm:chMax val="0"/>
          <dgm:bulletEnabled/>
        </dgm:presLayoutVars>
      </dgm:prSet>
      <dgm:spPr/>
    </dgm:pt>
    <dgm:pt modelId="{BEDD3DFC-7400-41A9-9E6B-B5CD061BCFB3}" type="pres">
      <dgm:prSet presAssocID="{84F18643-AE8C-41CF-87B2-9A4EFD744259}" presName="textRect" presStyleLbl="revTx" presStyleIdx="5" presStyleCnt="8">
        <dgm:presLayoutVars>
          <dgm:bulletEnabled/>
        </dgm:presLayoutVars>
      </dgm:prSet>
      <dgm:spPr/>
    </dgm:pt>
    <dgm:pt modelId="{F8A255A8-B7D3-4692-B7F8-5CA337AD395E}" type="pres">
      <dgm:prSet presAssocID="{B64BB986-B3CA-46B5-BB99-9D83FB41BC9E}" presName="sibTrans" presStyleLbl="sibTrans2D1" presStyleIdx="0" presStyleCnt="0"/>
      <dgm:spPr/>
    </dgm:pt>
    <dgm:pt modelId="{4ED8AEED-F3AB-4E86-A878-E0AE17010DAE}" type="pres">
      <dgm:prSet presAssocID="{2023C7E6-74FB-4C97-B2AE-40054B123C6F}" presName="compNode" presStyleCnt="0"/>
      <dgm:spPr/>
    </dgm:pt>
    <dgm:pt modelId="{DAD025C7-9942-4192-A9F4-AE9313885C5E}" type="pres">
      <dgm:prSet presAssocID="{2023C7E6-74FB-4C97-B2AE-40054B123C6F}" presName="pictRect" presStyleLbl="revTx" presStyleIdx="6" presStyleCnt="8">
        <dgm:presLayoutVars>
          <dgm:chMax val="0"/>
          <dgm:bulletEnabled/>
        </dgm:presLayoutVars>
      </dgm:prSet>
      <dgm:spPr/>
    </dgm:pt>
    <dgm:pt modelId="{EC17DB32-7BA5-47C6-8F70-649BDD8E22A3}" type="pres">
      <dgm:prSet presAssocID="{2023C7E6-74FB-4C97-B2AE-40054B123C6F}" presName="textRect" presStyleLbl="revTx" presStyleIdx="7" presStyleCnt="8">
        <dgm:presLayoutVars>
          <dgm:bulletEnabled/>
        </dgm:presLayoutVars>
      </dgm:prSet>
      <dgm:spPr/>
    </dgm:pt>
  </dgm:ptLst>
  <dgm:cxnLst>
    <dgm:cxn modelId="{D7F52808-A409-4857-AABE-C3BFBCBF7A87}" srcId="{2023C7E6-74FB-4C97-B2AE-40054B123C6F}" destId="{3FBEF3B7-33E6-41CC-9671-0BEC85FB73AA}" srcOrd="0" destOrd="0" parTransId="{55614D7F-892D-40B0-BD90-FDB043120422}" sibTransId="{0C705156-F854-4E7A-9F1F-4530AA5CFF43}"/>
    <dgm:cxn modelId="{52675210-3BFD-47DA-9462-608CFF280F08}" type="presOf" srcId="{2023C7E6-74FB-4C97-B2AE-40054B123C6F}" destId="{DAD025C7-9942-4192-A9F4-AE9313885C5E}" srcOrd="0" destOrd="0" presId="urn:microsoft.com/office/officeart/2024/3/layout/hArchList1"/>
    <dgm:cxn modelId="{2C2D971A-9816-402C-AC77-3E9BC23AF405}" srcId="{84F18643-AE8C-41CF-87B2-9A4EFD744259}" destId="{0FF2836E-C312-4035-BC11-101729C57D4E}" srcOrd="0" destOrd="0" parTransId="{76613165-E1F8-425D-8CEE-7DE44ACBDB74}" sibTransId="{1E2877B3-F02E-4CAE-AFF5-A4F70936E105}"/>
    <dgm:cxn modelId="{2AEAB31C-7568-4B2C-98ED-EC8CCDCD8A39}" type="presOf" srcId="{84F18643-AE8C-41CF-87B2-9A4EFD744259}" destId="{98FE081D-4F61-45ED-A01B-0649A4C676F5}" srcOrd="0" destOrd="0" presId="urn:microsoft.com/office/officeart/2024/3/layout/hArchList1"/>
    <dgm:cxn modelId="{225B033E-5EE4-4074-8513-F578013EF38C}" type="presOf" srcId="{F9C42308-A04A-4D4B-8D74-0D3F19181980}" destId="{6F95E085-CBC2-47FF-8A27-1FC9DE03DE48}" srcOrd="0" destOrd="0" presId="urn:microsoft.com/office/officeart/2024/3/layout/hArchList1"/>
    <dgm:cxn modelId="{1CBF306F-67EC-49E3-83F3-C59296ECE393}" srcId="{3FD3B0F4-E17C-492B-B2F7-8FB8A34076BD}" destId="{84F18643-AE8C-41CF-87B2-9A4EFD744259}" srcOrd="2" destOrd="0" parTransId="{A87CF985-86B5-4665-ADA6-1BDA2ED184E8}" sibTransId="{B64BB986-B3CA-46B5-BB99-9D83FB41BC9E}"/>
    <dgm:cxn modelId="{D1CEEE70-BA97-44E7-9A5B-0AA4AB3DFCD7}" type="presOf" srcId="{0FF2836E-C312-4035-BC11-101729C57D4E}" destId="{BEDD3DFC-7400-41A9-9E6B-B5CD061BCFB3}" srcOrd="0" destOrd="0" presId="urn:microsoft.com/office/officeart/2024/3/layout/hArchList1"/>
    <dgm:cxn modelId="{5D5A3172-C868-407D-BA47-0B95CB0BB103}" srcId="{3FD3B0F4-E17C-492B-B2F7-8FB8A34076BD}" destId="{2023C7E6-74FB-4C97-B2AE-40054B123C6F}" srcOrd="3" destOrd="0" parTransId="{AD12A10B-9DEE-4EC4-82D5-5C6C9F0CB313}" sibTransId="{D6826427-9144-4B51-8704-7375F3C0FEB1}"/>
    <dgm:cxn modelId="{425A508F-0370-4342-A4B9-09D6B0B2A1EE}" srcId="{AE674A28-6BD4-4C52-8F77-F693929D166D}" destId="{27CBF28D-E029-4062-B00C-358BE6B8CAA0}" srcOrd="0" destOrd="0" parTransId="{9ABECC8F-4DA1-4E1E-AEA8-BDDBF917BCB6}" sibTransId="{CDB9E356-9453-4884-83C4-7FEA5606B4D4}"/>
    <dgm:cxn modelId="{E130F599-A122-4735-B480-053DBE3E55C4}" type="presOf" srcId="{27CBF28D-E029-4062-B00C-358BE6B8CAA0}" destId="{019610CA-B346-4799-9867-9D5647467AED}" srcOrd="0" destOrd="0" presId="urn:microsoft.com/office/officeart/2024/3/layout/hArchList1"/>
    <dgm:cxn modelId="{2226A09C-2171-4988-B98F-932104E81E14}" type="presOf" srcId="{B64BB986-B3CA-46B5-BB99-9D83FB41BC9E}" destId="{F8A255A8-B7D3-4692-B7F8-5CA337AD395E}" srcOrd="0" destOrd="0" presId="urn:microsoft.com/office/officeart/2024/3/layout/hArchList1"/>
    <dgm:cxn modelId="{E35EDFAC-7612-4AC4-A342-73A1736131B0}" type="presOf" srcId="{23580C2F-33BD-46A2-B9DB-2CFC27413F49}" destId="{C878A09A-FF63-48C6-BF28-79DCF8FEEEB3}" srcOrd="0" destOrd="0" presId="urn:microsoft.com/office/officeart/2024/3/layout/hArchList1"/>
    <dgm:cxn modelId="{151434BE-DBE5-4FBB-9145-16BA49AE50EB}" type="presOf" srcId="{F48D9A34-B30F-44D7-9D33-6712402DB684}" destId="{1C955453-F58C-4971-A7A7-8BB212CB81AF}" srcOrd="0" destOrd="0" presId="urn:microsoft.com/office/officeart/2024/3/layout/hArchList1"/>
    <dgm:cxn modelId="{EC203CC5-D537-4160-BF0A-D3B6F9B5C1D7}" type="presOf" srcId="{3FD3B0F4-E17C-492B-B2F7-8FB8A34076BD}" destId="{A7A45357-A13F-4467-8FF9-F42BA7914245}" srcOrd="0" destOrd="0" presId="urn:microsoft.com/office/officeart/2024/3/layout/hArchList1"/>
    <dgm:cxn modelId="{847E2CCB-C325-4667-877D-5E5A477F8230}" type="presOf" srcId="{2CB25932-ADB2-4ACF-8347-736C19ED8C52}" destId="{A0B21270-62A4-4988-AC2E-0C20AD4F4033}" srcOrd="0" destOrd="0" presId="urn:microsoft.com/office/officeart/2024/3/layout/hArchList1"/>
    <dgm:cxn modelId="{6541ECD1-6613-43AC-8A81-4E5B617D3226}" type="presOf" srcId="{AE674A28-6BD4-4C52-8F77-F693929D166D}" destId="{AA4D506B-3622-4569-AA7E-6A8DB43F6CDD}" srcOrd="0" destOrd="0" presId="urn:microsoft.com/office/officeart/2024/3/layout/hArchList1"/>
    <dgm:cxn modelId="{F429CAD8-8815-4120-8055-8D3B57BB05D9}" type="presOf" srcId="{3FBEF3B7-33E6-41CC-9671-0BEC85FB73AA}" destId="{EC17DB32-7BA5-47C6-8F70-649BDD8E22A3}" srcOrd="0" destOrd="0" presId="urn:microsoft.com/office/officeart/2024/3/layout/hArchList1"/>
    <dgm:cxn modelId="{BCDB40DC-AEE7-4875-8D25-5BE80C12E15B}" srcId="{3FD3B0F4-E17C-492B-B2F7-8FB8A34076BD}" destId="{AE674A28-6BD4-4C52-8F77-F693929D166D}" srcOrd="1" destOrd="0" parTransId="{44B39D31-A964-413E-8558-8BEB6A47695F}" sibTransId="{F48D9A34-B30F-44D7-9D33-6712402DB684}"/>
    <dgm:cxn modelId="{81C270E5-2B90-438E-A151-83B6470B6EC2}" srcId="{3FD3B0F4-E17C-492B-B2F7-8FB8A34076BD}" destId="{F9C42308-A04A-4D4B-8D74-0D3F19181980}" srcOrd="0" destOrd="0" parTransId="{C3C485DF-7652-4662-B3EB-B49D88FD7EDF}" sibTransId="{2CB25932-ADB2-4ACF-8347-736C19ED8C52}"/>
    <dgm:cxn modelId="{7FCBD8FC-A819-4CA9-8D55-ABAF64D5FF07}" srcId="{F9C42308-A04A-4D4B-8D74-0D3F19181980}" destId="{23580C2F-33BD-46A2-B9DB-2CFC27413F49}" srcOrd="0" destOrd="0" parTransId="{DE3476E3-7E03-4E31-8CFC-216EA5EBAFF2}" sibTransId="{16D77A81-4524-4F2D-8D5C-4EC49D8DE35B}"/>
    <dgm:cxn modelId="{C834D1A4-DCB4-4886-BFF7-4302C56822A4}" type="presParOf" srcId="{A7A45357-A13F-4467-8FF9-F42BA7914245}" destId="{8A1E2813-73CE-448C-BAA6-45457DA47E21}" srcOrd="0" destOrd="0" presId="urn:microsoft.com/office/officeart/2024/3/layout/hArchList1"/>
    <dgm:cxn modelId="{7C49138D-D533-4C55-9465-914103F9AE29}" type="presParOf" srcId="{8A1E2813-73CE-448C-BAA6-45457DA47E21}" destId="{6F95E085-CBC2-47FF-8A27-1FC9DE03DE48}" srcOrd="0" destOrd="0" presId="urn:microsoft.com/office/officeart/2024/3/layout/hArchList1"/>
    <dgm:cxn modelId="{7E9B3305-7BD1-461A-A027-0E9E1F6B72D1}" type="presParOf" srcId="{8A1E2813-73CE-448C-BAA6-45457DA47E21}" destId="{C878A09A-FF63-48C6-BF28-79DCF8FEEEB3}" srcOrd="1" destOrd="0" presId="urn:microsoft.com/office/officeart/2024/3/layout/hArchList1"/>
    <dgm:cxn modelId="{F8AB2FBF-CC93-4B34-9E05-E7985CA6B78F}" type="presParOf" srcId="{A7A45357-A13F-4467-8FF9-F42BA7914245}" destId="{A0B21270-62A4-4988-AC2E-0C20AD4F4033}" srcOrd="1" destOrd="0" presId="urn:microsoft.com/office/officeart/2024/3/layout/hArchList1"/>
    <dgm:cxn modelId="{8770A720-8C45-40E4-853B-2CAA22C13F44}" type="presParOf" srcId="{A7A45357-A13F-4467-8FF9-F42BA7914245}" destId="{D98177FE-93C9-4DED-803C-384B846E6699}" srcOrd="2" destOrd="0" presId="urn:microsoft.com/office/officeart/2024/3/layout/hArchList1"/>
    <dgm:cxn modelId="{75908A8A-9B31-4095-A45D-51AE79FE3C70}" type="presParOf" srcId="{D98177FE-93C9-4DED-803C-384B846E6699}" destId="{AA4D506B-3622-4569-AA7E-6A8DB43F6CDD}" srcOrd="0" destOrd="0" presId="urn:microsoft.com/office/officeart/2024/3/layout/hArchList1"/>
    <dgm:cxn modelId="{F437930A-CE88-42EF-8A4B-F044919D2F8E}" type="presParOf" srcId="{D98177FE-93C9-4DED-803C-384B846E6699}" destId="{019610CA-B346-4799-9867-9D5647467AED}" srcOrd="1" destOrd="0" presId="urn:microsoft.com/office/officeart/2024/3/layout/hArchList1"/>
    <dgm:cxn modelId="{53FAEB9D-9CA8-4F5D-8E39-7A891EAFE9B0}" type="presParOf" srcId="{A7A45357-A13F-4467-8FF9-F42BA7914245}" destId="{1C955453-F58C-4971-A7A7-8BB212CB81AF}" srcOrd="3" destOrd="0" presId="urn:microsoft.com/office/officeart/2024/3/layout/hArchList1"/>
    <dgm:cxn modelId="{4704ED9F-FF13-499D-A31B-9B65B10AAFFC}" type="presParOf" srcId="{A7A45357-A13F-4467-8FF9-F42BA7914245}" destId="{E73E98FE-210D-41B6-8A96-A73D93B0191E}" srcOrd="4" destOrd="0" presId="urn:microsoft.com/office/officeart/2024/3/layout/hArchList1"/>
    <dgm:cxn modelId="{08522438-F94B-4D6C-9C75-21D86188D7DF}" type="presParOf" srcId="{E73E98FE-210D-41B6-8A96-A73D93B0191E}" destId="{98FE081D-4F61-45ED-A01B-0649A4C676F5}" srcOrd="0" destOrd="0" presId="urn:microsoft.com/office/officeart/2024/3/layout/hArchList1"/>
    <dgm:cxn modelId="{3CEAC8CE-5CE4-42D7-8E33-50D6E7E0B6B9}" type="presParOf" srcId="{E73E98FE-210D-41B6-8A96-A73D93B0191E}" destId="{BEDD3DFC-7400-41A9-9E6B-B5CD061BCFB3}" srcOrd="1" destOrd="0" presId="urn:microsoft.com/office/officeart/2024/3/layout/hArchList1"/>
    <dgm:cxn modelId="{D20A2AD5-E208-4023-BEB1-82A769E7CB1D}" type="presParOf" srcId="{A7A45357-A13F-4467-8FF9-F42BA7914245}" destId="{F8A255A8-B7D3-4692-B7F8-5CA337AD395E}" srcOrd="5" destOrd="0" presId="urn:microsoft.com/office/officeart/2024/3/layout/hArchList1"/>
    <dgm:cxn modelId="{A5A82C56-7119-46B9-9481-82BBFF597CD7}" type="presParOf" srcId="{A7A45357-A13F-4467-8FF9-F42BA7914245}" destId="{4ED8AEED-F3AB-4E86-A878-E0AE17010DAE}" srcOrd="6" destOrd="0" presId="urn:microsoft.com/office/officeart/2024/3/layout/hArchList1"/>
    <dgm:cxn modelId="{2F269987-FCBF-4D2A-96AF-61B936D206D0}" type="presParOf" srcId="{4ED8AEED-F3AB-4E86-A878-E0AE17010DAE}" destId="{DAD025C7-9942-4192-A9F4-AE9313885C5E}" srcOrd="0" destOrd="0" presId="urn:microsoft.com/office/officeart/2024/3/layout/hArchList1"/>
    <dgm:cxn modelId="{C071E821-B660-440B-AFF2-DBC6A6696663}" type="presParOf" srcId="{4ED8AEED-F3AB-4E86-A878-E0AE17010DAE}" destId="{EC17DB32-7BA5-47C6-8F70-649BDD8E22A3}"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BF47BE-B7D3-4AEF-A6CC-FE37817775CB}">
      <dsp:nvSpPr>
        <dsp:cNvPr id="0" name=""/>
        <dsp:cNvSpPr/>
      </dsp:nvSpPr>
      <dsp:spPr>
        <a:xfrm>
          <a:off x="0" y="0"/>
          <a:ext cx="1681599" cy="168159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37449" r="20300" b="-3"/>
          <a:stretch/>
        </a:blipFill>
        <a:ln>
          <a:noFill/>
        </a:ln>
        <a:effectLst/>
      </dsp:spPr>
      <dsp:style>
        <a:lnRef idx="0">
          <a:scrgbClr r="0" g="0" b="0"/>
        </a:lnRef>
        <a:fillRef idx="3">
          <a:scrgbClr r="0" g="0" b="0"/>
        </a:fillRef>
        <a:effectRef idx="2">
          <a:scrgbClr r="0" g="0" b="0"/>
        </a:effectRef>
        <a:fontRef idx="minor">
          <a:schemeClr val="lt1"/>
        </a:fontRef>
      </dsp:style>
    </dsp:sp>
    <dsp:sp modelId="{8F946669-A8A4-40FE-A1E0-E4257C7B3530}">
      <dsp:nvSpPr>
        <dsp:cNvPr id="0" name=""/>
        <dsp:cNvSpPr/>
      </dsp:nvSpPr>
      <dsp:spPr>
        <a:xfrm>
          <a:off x="1861599" y="0"/>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Predictive Maintenance</a:t>
          </a:r>
        </a:p>
      </dsp:txBody>
      <dsp:txXfrm>
        <a:off x="1861599" y="0"/>
        <a:ext cx="5167674" cy="346182"/>
      </dsp:txXfrm>
    </dsp:sp>
    <dsp:sp modelId="{859FA36C-C3DB-4F8C-962E-265C6E9A7774}">
      <dsp:nvSpPr>
        <dsp:cNvPr id="0" name=""/>
        <dsp:cNvSpPr/>
      </dsp:nvSpPr>
      <dsp:spPr>
        <a:xfrm>
          <a:off x="1861599" y="346182"/>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Predictive maintenance uses AI to assess equipment health, predicting failures before they occur to minimize downtime.</a:t>
          </a:r>
        </a:p>
      </dsp:txBody>
      <dsp:txXfrm>
        <a:off x="1861599" y="346182"/>
        <a:ext cx="5167674" cy="1335417"/>
      </dsp:txXfrm>
    </dsp:sp>
    <dsp:sp modelId="{60CEFB8F-7F1C-4E4E-A782-FF3DF2E2AAA8}">
      <dsp:nvSpPr>
        <dsp:cNvPr id="0" name=""/>
        <dsp:cNvSpPr/>
      </dsp:nvSpPr>
      <dsp:spPr>
        <a:xfrm>
          <a:off x="0" y="1816127"/>
          <a:ext cx="1681599" cy="168159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18026" r="15223" b="-2"/>
          <a:stretch/>
        </a:blipFill>
        <a:ln>
          <a:noFill/>
        </a:ln>
        <a:effectLst/>
      </dsp:spPr>
      <dsp:style>
        <a:lnRef idx="0">
          <a:scrgbClr r="0" g="0" b="0"/>
        </a:lnRef>
        <a:fillRef idx="3">
          <a:scrgbClr r="0" g="0" b="0"/>
        </a:fillRef>
        <a:effectRef idx="2">
          <a:scrgbClr r="0" g="0" b="0"/>
        </a:effectRef>
        <a:fontRef idx="minor">
          <a:schemeClr val="lt1"/>
        </a:fontRef>
      </dsp:style>
    </dsp:sp>
    <dsp:sp modelId="{F03BF6D1-9FB4-4F9C-89A2-D2B883572B88}">
      <dsp:nvSpPr>
        <dsp:cNvPr id="0" name=""/>
        <dsp:cNvSpPr/>
      </dsp:nvSpPr>
      <dsp:spPr>
        <a:xfrm>
          <a:off x="1861599" y="1816127"/>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Supply Chain Optimization</a:t>
          </a:r>
        </a:p>
      </dsp:txBody>
      <dsp:txXfrm>
        <a:off x="1861599" y="1816127"/>
        <a:ext cx="5167674" cy="346182"/>
      </dsp:txXfrm>
    </dsp:sp>
    <dsp:sp modelId="{75C97985-8608-4519-A0B7-251FE342F7BB}">
      <dsp:nvSpPr>
        <dsp:cNvPr id="0" name=""/>
        <dsp:cNvSpPr/>
      </dsp:nvSpPr>
      <dsp:spPr>
        <a:xfrm>
          <a:off x="1861599" y="2162310"/>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AI enhances supply chain optimization by analyzing data to improve inventory management and delivery efficiency.</a:t>
          </a:r>
        </a:p>
      </dsp:txBody>
      <dsp:txXfrm>
        <a:off x="1861599" y="2162310"/>
        <a:ext cx="5167674" cy="1335417"/>
      </dsp:txXfrm>
    </dsp:sp>
    <dsp:sp modelId="{84C6F439-CF2C-4485-A1BB-A186F4154FDF}">
      <dsp:nvSpPr>
        <dsp:cNvPr id="0" name=""/>
        <dsp:cNvSpPr/>
      </dsp:nvSpPr>
      <dsp:spPr>
        <a:xfrm>
          <a:off x="0" y="3632255"/>
          <a:ext cx="1681599" cy="168159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34490" r="9262" b="3"/>
          <a:stretch/>
        </a:blipFill>
        <a:ln>
          <a:noFill/>
        </a:ln>
        <a:effectLst/>
      </dsp:spPr>
      <dsp:style>
        <a:lnRef idx="0">
          <a:scrgbClr r="0" g="0" b="0"/>
        </a:lnRef>
        <a:fillRef idx="3">
          <a:scrgbClr r="0" g="0" b="0"/>
        </a:fillRef>
        <a:effectRef idx="2">
          <a:scrgbClr r="0" g="0" b="0"/>
        </a:effectRef>
        <a:fontRef idx="minor">
          <a:schemeClr val="lt1"/>
        </a:fontRef>
      </dsp:style>
    </dsp:sp>
    <dsp:sp modelId="{79F94707-75FC-44CB-9E4D-9273218AD29D}">
      <dsp:nvSpPr>
        <dsp:cNvPr id="0" name=""/>
        <dsp:cNvSpPr/>
      </dsp:nvSpPr>
      <dsp:spPr>
        <a:xfrm>
          <a:off x="1861599" y="3632255"/>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Demand Forecasting</a:t>
          </a:r>
        </a:p>
      </dsp:txBody>
      <dsp:txXfrm>
        <a:off x="1861599" y="3632255"/>
        <a:ext cx="5167674" cy="346182"/>
      </dsp:txXfrm>
    </dsp:sp>
    <dsp:sp modelId="{CA7AA908-8D06-4C46-8DA9-909DDE216816}">
      <dsp:nvSpPr>
        <dsp:cNvPr id="0" name=""/>
        <dsp:cNvSpPr/>
      </dsp:nvSpPr>
      <dsp:spPr>
        <a:xfrm>
          <a:off x="1861599" y="3978438"/>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AI enables accurate demand forecasting, allowing manufacturers to align production with market demand effectively.</a:t>
          </a:r>
        </a:p>
      </dsp:txBody>
      <dsp:txXfrm>
        <a:off x="1861599" y="3978438"/>
        <a:ext cx="5167674" cy="13354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95E085-CBC2-47FF-8A27-1FC9DE03DE48}">
      <dsp:nvSpPr>
        <dsp:cNvPr id="0" name=""/>
        <dsp:cNvSpPr/>
      </dsp:nvSpPr>
      <dsp:spPr>
        <a:xfrm>
          <a:off x="0" y="0"/>
          <a:ext cx="2512063" cy="604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AI's Transformative Impact</a:t>
          </a:r>
        </a:p>
      </dsp:txBody>
      <dsp:txXfrm>
        <a:off x="0" y="0"/>
        <a:ext cx="2512063" cy="604600"/>
      </dsp:txXfrm>
    </dsp:sp>
    <dsp:sp modelId="{C878A09A-FF63-48C6-BF28-79DCF8FEEEB3}">
      <dsp:nvSpPr>
        <dsp:cNvPr id="0" name=""/>
        <dsp:cNvSpPr/>
      </dsp:nvSpPr>
      <dsp:spPr>
        <a:xfrm>
          <a:off x="0" y="604600"/>
          <a:ext cx="2512063" cy="1901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AI is revolutionizing the manufacturing industry by enhancing productivity and efficiency across various processes.</a:t>
          </a:r>
        </a:p>
      </dsp:txBody>
      <dsp:txXfrm>
        <a:off x="0" y="604600"/>
        <a:ext cx="2512063" cy="1901100"/>
      </dsp:txXfrm>
    </dsp:sp>
    <dsp:sp modelId="{AA4D506B-3622-4569-AA7E-6A8DB43F6CDD}">
      <dsp:nvSpPr>
        <dsp:cNvPr id="0" name=""/>
        <dsp:cNvSpPr/>
      </dsp:nvSpPr>
      <dsp:spPr>
        <a:xfrm>
          <a:off x="2763270" y="0"/>
          <a:ext cx="2512063" cy="604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Benefits of AI</a:t>
          </a:r>
        </a:p>
      </dsp:txBody>
      <dsp:txXfrm>
        <a:off x="2763270" y="0"/>
        <a:ext cx="2512063" cy="604600"/>
      </dsp:txXfrm>
    </dsp:sp>
    <dsp:sp modelId="{019610CA-B346-4799-9867-9D5647467AED}">
      <dsp:nvSpPr>
        <dsp:cNvPr id="0" name=""/>
        <dsp:cNvSpPr/>
      </dsp:nvSpPr>
      <dsp:spPr>
        <a:xfrm>
          <a:off x="2763270" y="604600"/>
          <a:ext cx="2512063" cy="1901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The integration of AI in manufacturing leads to improved quality control, predictive maintenance, and cost reductions.</a:t>
          </a:r>
        </a:p>
      </dsp:txBody>
      <dsp:txXfrm>
        <a:off x="2763270" y="604600"/>
        <a:ext cx="2512063" cy="1901100"/>
      </dsp:txXfrm>
    </dsp:sp>
    <dsp:sp modelId="{98FE081D-4F61-45ED-A01B-0649A4C676F5}">
      <dsp:nvSpPr>
        <dsp:cNvPr id="0" name=""/>
        <dsp:cNvSpPr/>
      </dsp:nvSpPr>
      <dsp:spPr>
        <a:xfrm>
          <a:off x="5526540" y="0"/>
          <a:ext cx="2512063" cy="604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Challenges Ahead</a:t>
          </a:r>
        </a:p>
      </dsp:txBody>
      <dsp:txXfrm>
        <a:off x="5526540" y="0"/>
        <a:ext cx="2512063" cy="604600"/>
      </dsp:txXfrm>
    </dsp:sp>
    <dsp:sp modelId="{BEDD3DFC-7400-41A9-9E6B-B5CD061BCFB3}">
      <dsp:nvSpPr>
        <dsp:cNvPr id="0" name=""/>
        <dsp:cNvSpPr/>
      </dsp:nvSpPr>
      <dsp:spPr>
        <a:xfrm>
          <a:off x="5526540" y="604600"/>
          <a:ext cx="2512063" cy="1901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Despite its benefits, AI also presents challenges such as workforce displacement and the need for new skills.</a:t>
          </a:r>
        </a:p>
      </dsp:txBody>
      <dsp:txXfrm>
        <a:off x="5526540" y="604600"/>
        <a:ext cx="2512063" cy="1901100"/>
      </dsp:txXfrm>
    </dsp:sp>
    <dsp:sp modelId="{DAD025C7-9942-4192-A9F4-AE9313885C5E}">
      <dsp:nvSpPr>
        <dsp:cNvPr id="0" name=""/>
        <dsp:cNvSpPr/>
      </dsp:nvSpPr>
      <dsp:spPr>
        <a:xfrm>
          <a:off x="8289811" y="0"/>
          <a:ext cx="2512063" cy="604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Strategic Positioning</a:t>
          </a:r>
        </a:p>
      </dsp:txBody>
      <dsp:txXfrm>
        <a:off x="8289811" y="0"/>
        <a:ext cx="2512063" cy="604600"/>
      </dsp:txXfrm>
    </dsp:sp>
    <dsp:sp modelId="{EC17DB32-7BA5-47C6-8F70-649BDD8E22A3}">
      <dsp:nvSpPr>
        <dsp:cNvPr id="0" name=""/>
        <dsp:cNvSpPr/>
      </dsp:nvSpPr>
      <dsp:spPr>
        <a:xfrm>
          <a:off x="8289811" y="604600"/>
          <a:ext cx="2512063" cy="19011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Understanding AI technologies allows manufacturers to adapt and ensure sustainable growth in a competitive market.</a:t>
          </a:r>
        </a:p>
      </dsp:txBody>
      <dsp:txXfrm>
        <a:off x="8289811" y="604600"/>
        <a:ext cx="2512063" cy="1901100"/>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5E564F-7403-48A1-A509-CB25D2F8F74A}" type="datetimeFigureOut">
              <a:rPr lang="en-US" smtClean="0"/>
              <a:t>7/26/2025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590632-88C6-498B-A6E9-78261397BF81}" type="slidenum">
              <a:rPr lang="en-US" smtClean="0"/>
              <a:t>‹#›</a:t>
            </a:fld>
            <a:endParaRPr lang="en-US"/>
          </a:p>
        </p:txBody>
      </p:sp>
    </p:spTree>
    <p:extLst>
      <p:ext uri="{BB962C8B-B14F-4D97-AF65-F5344CB8AC3E}">
        <p14:creationId xmlns:p14="http://schemas.microsoft.com/office/powerpoint/2010/main" val="1097157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Artificial Intelligence (AI) is revolutionizing the manufacturing industry by enhancing efficiency, improving quality, and driving innovation. In this presentation, we will explore the role of AI in manufacturing, its technologies, benefits, challenges, real-world applications, and future trends.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1</a:t>
            </a:fld>
            <a:endParaRPr lang="en-US"/>
          </a:p>
        </p:txBody>
      </p:sp>
    </p:spTree>
    <p:extLst>
      <p:ext uri="{BB962C8B-B14F-4D97-AF65-F5344CB8AC3E}">
        <p14:creationId xmlns:p14="http://schemas.microsoft.com/office/powerpoint/2010/main" val="3386516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AI technologies help manufacturers identify inefficiencies and optimize resource allocation. This leads to substantial cost savings in materials, labor, and energy consumption, improving overall profitability.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10</a:t>
            </a:fld>
            <a:endParaRPr lang="en-US"/>
          </a:p>
        </p:txBody>
      </p:sp>
    </p:spTree>
    <p:extLst>
      <p:ext uri="{BB962C8B-B14F-4D97-AF65-F5344CB8AC3E}">
        <p14:creationId xmlns:p14="http://schemas.microsoft.com/office/powerpoint/2010/main" val="2469999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Through real-time monitoring and analysis, AI ensures consistently high product quality. Advanced data analytics enable early detection of defects, leading to fewer errors and improved customer satisfaction.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11</a:t>
            </a:fld>
            <a:endParaRPr lang="en-US"/>
          </a:p>
        </p:txBody>
      </p:sp>
    </p:spTree>
    <p:extLst>
      <p:ext uri="{BB962C8B-B14F-4D97-AF65-F5344CB8AC3E}">
        <p14:creationId xmlns:p14="http://schemas.microsoft.com/office/powerpoint/2010/main" val="23952984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Integrating AI technologies into existing manufacturing processes can be complex. Challenges include interoperability with legacy systems and ensuring smooth transitions without disrupting operations.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12</a:t>
            </a:fld>
            <a:endParaRPr lang="en-US"/>
          </a:p>
        </p:txBody>
      </p:sp>
    </p:spTree>
    <p:extLst>
      <p:ext uri="{BB962C8B-B14F-4D97-AF65-F5344CB8AC3E}">
        <p14:creationId xmlns:p14="http://schemas.microsoft.com/office/powerpoint/2010/main" val="15957044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As manufacturers increasingly rely on data-driven AI systems, concerns about data privacy and security arise. Protecting sensitive information and ensuring compliance with regulations is crucial.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13</a:t>
            </a:fld>
            <a:endParaRPr lang="en-US"/>
          </a:p>
        </p:txBody>
      </p:sp>
    </p:spTree>
    <p:extLst>
      <p:ext uri="{BB962C8B-B14F-4D97-AF65-F5344CB8AC3E}">
        <p14:creationId xmlns:p14="http://schemas.microsoft.com/office/powerpoint/2010/main" val="15206521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The rapid advancement of AI technologies creates a skill gap in the workforce. Manufacturers must invest in training and upskilling employees to adapt to new technologies and ensure a smooth transition.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14</a:t>
            </a:fld>
            <a:endParaRPr lang="en-US"/>
          </a:p>
        </p:txBody>
      </p:sp>
    </p:spTree>
    <p:extLst>
      <p:ext uri="{BB962C8B-B14F-4D97-AF65-F5344CB8AC3E}">
        <p14:creationId xmlns:p14="http://schemas.microsoft.com/office/powerpoint/2010/main" val="4334906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Companies like Siemens and General Electric have successfully integrated AI into their manufacturing processes, resulting in improved efficiency and reduced production costs. These case studies serve as valuable models for other organizations.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15</a:t>
            </a:fld>
            <a:endParaRPr lang="en-US"/>
          </a:p>
        </p:txBody>
      </p:sp>
    </p:spTree>
    <p:extLst>
      <p:ext uri="{BB962C8B-B14F-4D97-AF65-F5344CB8AC3E}">
        <p14:creationId xmlns:p14="http://schemas.microsoft.com/office/powerpoint/2010/main" val="3951618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Key takeaways from successful AI implementations include the importance of data quality, the need for a clear strategy, and fostering a culture of innovation within organizations to fully leverage AI technologies.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16</a:t>
            </a:fld>
            <a:endParaRPr lang="en-US"/>
          </a:p>
        </p:txBody>
      </p:sp>
    </p:spTree>
    <p:extLst>
      <p:ext uri="{BB962C8B-B14F-4D97-AF65-F5344CB8AC3E}">
        <p14:creationId xmlns:p14="http://schemas.microsoft.com/office/powerpoint/2010/main" val="39318267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Technologies such as edge computing, AI-driven IoT, and advanced robotics are on the horizon. These innovations promise to further enhance manufacturing efficiency, flexibility, and competitiveness.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17</a:t>
            </a:fld>
            <a:endParaRPr lang="en-US"/>
          </a:p>
        </p:txBody>
      </p:sp>
    </p:spTree>
    <p:extLst>
      <p:ext uri="{BB962C8B-B14F-4D97-AF65-F5344CB8AC3E}">
        <p14:creationId xmlns:p14="http://schemas.microsoft.com/office/powerpoint/2010/main" val="12954546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AI will significantly alter the global manufacturing landscape, fostering increased competition and collaboration. As countries adopt AI technologies, the dynamics of global trade and production will shift.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18</a:t>
            </a:fld>
            <a:endParaRPr lang="en-US"/>
          </a:p>
        </p:txBody>
      </p:sp>
    </p:spTree>
    <p:extLst>
      <p:ext uri="{BB962C8B-B14F-4D97-AF65-F5344CB8AC3E}">
        <p14:creationId xmlns:p14="http://schemas.microsoft.com/office/powerpoint/2010/main" val="2894631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F990E-E893-5A7C-D761-5AEBE92A08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E99397-1744-5244-B1A4-681063D5F1E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0AFFFB-81C4-6986-AA9B-8AD95F4C5126}"/>
              </a:ext>
            </a:extLst>
          </p:cNvPr>
          <p:cNvSpPr>
            <a:spLocks noGrp="1"/>
          </p:cNvSpPr>
          <p:nvPr>
            <p:ph type="body" idx="1"/>
          </p:nvPr>
        </p:nvSpPr>
        <p:spPr/>
        <p:txBody>
          <a:bodyPr/>
          <a:lstStyle/>
          <a:p>
            <a:r>
              <a:rPr lang="en-US"/>
              <a:t>AI is a transformative force in the manufacturing industry, offering numerous benefits while also presenting challenges. By understanding AI technologies and their implications, manufacturers can strategically position themselves for future success.</a:t>
            </a:r>
          </a:p>
        </p:txBody>
      </p:sp>
      <p:sp>
        <p:nvSpPr>
          <p:cNvPr id="4" name="Slide Number Placeholder 3">
            <a:extLst>
              <a:ext uri="{FF2B5EF4-FFF2-40B4-BE49-F238E27FC236}">
                <a16:creationId xmlns:a16="http://schemas.microsoft.com/office/drawing/2014/main" id="{B0B3B54F-6715-53EA-CB0B-3F4AB822E2E1}"/>
              </a:ext>
            </a:extLst>
          </p:cNvPr>
          <p:cNvSpPr>
            <a:spLocks noGrp="1"/>
          </p:cNvSpPr>
          <p:nvPr>
            <p:ph type="sldNum" sz="quarter" idx="5"/>
          </p:nvPr>
        </p:nvSpPr>
        <p:spPr/>
        <p:txBody>
          <a:bodyPr/>
          <a:lstStyle/>
          <a:p>
            <a:fld id="{A2559049-E624-4958-8F99-ECC228607E88}" type="slidenum">
              <a:rPr lang="en-US" smtClean="0"/>
              <a:t>19</a:t>
            </a:fld>
            <a:endParaRPr lang="en-US"/>
          </a:p>
        </p:txBody>
      </p:sp>
    </p:spTree>
    <p:extLst>
      <p:ext uri="{BB962C8B-B14F-4D97-AF65-F5344CB8AC3E}">
        <p14:creationId xmlns:p14="http://schemas.microsoft.com/office/powerpoint/2010/main" val="1097516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We'll begin with an introduction to AI in manufacturing, defining key concepts and providing an overview of applications. Then, we'll delve into key AI technologies, discuss the benefits of AI, and outline the challenges faced in the sector. We'll also explore case studies and conclude with future trends in AI technologies within manufacturing.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2</a:t>
            </a:fld>
            <a:endParaRPr lang="en-US"/>
          </a:p>
        </p:txBody>
      </p:sp>
    </p:spTree>
    <p:extLst>
      <p:ext uri="{BB962C8B-B14F-4D97-AF65-F5344CB8AC3E}">
        <p14:creationId xmlns:p14="http://schemas.microsoft.com/office/powerpoint/2010/main" val="23475701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Experts predict that AI will play a pivotal role in the future of manufacturing, driving unprecedented improvements in productivity and innovation. Organizations that embrace these changes will thrive in an increasingly competitive market.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20</a:t>
            </a:fld>
            <a:endParaRPr lang="en-US"/>
          </a:p>
        </p:txBody>
      </p:sp>
    </p:spTree>
    <p:extLst>
      <p:ext uri="{BB962C8B-B14F-4D97-AF65-F5344CB8AC3E}">
        <p14:creationId xmlns:p14="http://schemas.microsoft.com/office/powerpoint/2010/main" val="39568217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 is a transformative force in the manufacturing industry, offering numerous benefits while also presenting challenges. By understanding AI technologies and their implications, manufacturers can strategically position themselves for future success.</a:t>
            </a:r>
          </a:p>
        </p:txBody>
      </p:sp>
      <p:sp>
        <p:nvSpPr>
          <p:cNvPr id="4" name="Slide Number Placeholder 3"/>
          <p:cNvSpPr>
            <a:spLocks noGrp="1"/>
          </p:cNvSpPr>
          <p:nvPr>
            <p:ph type="sldNum" sz="quarter" idx="5"/>
          </p:nvPr>
        </p:nvSpPr>
        <p:spPr/>
        <p:txBody>
          <a:bodyPr/>
          <a:lstStyle/>
          <a:p>
            <a:fld id="{A2559049-E624-4958-8F99-ECC228607E88}" type="slidenum">
              <a:rPr lang="en-US" smtClean="0"/>
              <a:t>21</a:t>
            </a:fld>
            <a:endParaRPr lang="en-US"/>
          </a:p>
        </p:txBody>
      </p:sp>
    </p:spTree>
    <p:extLst>
      <p:ext uri="{BB962C8B-B14F-4D97-AF65-F5344CB8AC3E}">
        <p14:creationId xmlns:p14="http://schemas.microsoft.com/office/powerpoint/2010/main" val="2180965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 blank references page provides space to list sources used in a presentation. It ensures proper credit is given to authors and supports academic integrity. Remember to format citations according to the required style (APA, MLA, etc.), and leave this slide ready for final source entries before submission.</a:t>
            </a:r>
          </a:p>
        </p:txBody>
      </p:sp>
      <p:sp>
        <p:nvSpPr>
          <p:cNvPr id="4" name="Slide Number Placeholder 3"/>
          <p:cNvSpPr>
            <a:spLocks noGrp="1"/>
          </p:cNvSpPr>
          <p:nvPr>
            <p:ph type="sldNum" sz="quarter" idx="5"/>
          </p:nvPr>
        </p:nvSpPr>
        <p:spPr/>
        <p:txBody>
          <a:bodyPr/>
          <a:lstStyle/>
          <a:p>
            <a:fld id="{99590632-88C6-498B-A6E9-78261397BF81}" type="slidenum">
              <a:rPr lang="en-US" smtClean="0"/>
              <a:t>22</a:t>
            </a:fld>
            <a:endParaRPr lang="en-US"/>
          </a:p>
        </p:txBody>
      </p:sp>
    </p:spTree>
    <p:extLst>
      <p:ext uri="{BB962C8B-B14F-4D97-AF65-F5344CB8AC3E}">
        <p14:creationId xmlns:p14="http://schemas.microsoft.com/office/powerpoint/2010/main" val="395595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Manufacturing is the process of converting raw materials into finished goods using machinery, labor, and technology. It serves as the backbone of global economies, driving growth and innovation. Despite its significance, the sector faces challenges such as supply chain disruptions, labor shortages, quality control issues, and rising costs.</a:t>
            </a:r>
          </a:p>
        </p:txBody>
      </p:sp>
      <p:sp>
        <p:nvSpPr>
          <p:cNvPr id="4" name="Slide Number Placeholder 3"/>
          <p:cNvSpPr>
            <a:spLocks noGrp="1"/>
          </p:cNvSpPr>
          <p:nvPr>
            <p:ph type="sldNum" sz="quarter" idx="5"/>
          </p:nvPr>
        </p:nvSpPr>
        <p:spPr/>
        <p:txBody>
          <a:bodyPr/>
          <a:lstStyle/>
          <a:p>
            <a:fld id="{99590632-88C6-498B-A6E9-78261397BF81}" type="slidenum">
              <a:rPr lang="en-US" smtClean="0"/>
              <a:t>3</a:t>
            </a:fld>
            <a:endParaRPr lang="en-US"/>
          </a:p>
        </p:txBody>
      </p:sp>
    </p:spTree>
    <p:extLst>
      <p:ext uri="{BB962C8B-B14F-4D97-AF65-F5344CB8AC3E}">
        <p14:creationId xmlns:p14="http://schemas.microsoft.com/office/powerpoint/2010/main" val="1992590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 addresses key industrial challenges like production inefficiencies, unplanned downtime, and inconsistent quality. Predictive maintenance uses AI to anticipate and prevent equipment failures, minimizing costly disruptions. Additionally, computer vision enables real-time defect detection on assembly lines, ensuring product quality and reducing waste.</a:t>
            </a:r>
          </a:p>
        </p:txBody>
      </p:sp>
      <p:sp>
        <p:nvSpPr>
          <p:cNvPr id="4" name="Slide Number Placeholder 3"/>
          <p:cNvSpPr>
            <a:spLocks noGrp="1"/>
          </p:cNvSpPr>
          <p:nvPr>
            <p:ph type="sldNum" sz="quarter" idx="5"/>
          </p:nvPr>
        </p:nvSpPr>
        <p:spPr/>
        <p:txBody>
          <a:bodyPr/>
          <a:lstStyle/>
          <a:p>
            <a:fld id="{99590632-88C6-498B-A6E9-78261397BF81}" type="slidenum">
              <a:rPr lang="en-US" smtClean="0"/>
              <a:t>4</a:t>
            </a:fld>
            <a:endParaRPr lang="en-US"/>
          </a:p>
        </p:txBody>
      </p:sp>
    </p:spTree>
    <p:extLst>
      <p:ext uri="{BB962C8B-B14F-4D97-AF65-F5344CB8AC3E}">
        <p14:creationId xmlns:p14="http://schemas.microsoft.com/office/powerpoint/2010/main" val="29125691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AI applications in manufacturing include predictive maintenance, supply chain optimization, and demand forecasting, helping organizations streamline operations and improve productivity. These technologies enable factories to operate more efficiently and responsively.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5</a:t>
            </a:fld>
            <a:endParaRPr lang="en-US"/>
          </a:p>
        </p:txBody>
      </p:sp>
    </p:spTree>
    <p:extLst>
      <p:ext uri="{BB962C8B-B14F-4D97-AF65-F5344CB8AC3E}">
        <p14:creationId xmlns:p14="http://schemas.microsoft.com/office/powerpoint/2010/main" val="37560643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Machine learning algorithms analyze historical data to identify patterns and predict future outcomes. In manufacturing, predictive analytics can foresee equipment failures, optimizing maintenance schedules and reducing downtime.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6</a:t>
            </a:fld>
            <a:endParaRPr lang="en-US"/>
          </a:p>
        </p:txBody>
      </p:sp>
    </p:spTree>
    <p:extLst>
      <p:ext uri="{BB962C8B-B14F-4D97-AF65-F5344CB8AC3E}">
        <p14:creationId xmlns:p14="http://schemas.microsoft.com/office/powerpoint/2010/main" val="7202057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Robotics plays a crucial role in automating repetitive tasks, improving efficiency and safety. Cobots, or collaborative robots, work alongside human workers, enhancing productivity in various manufacturing environments.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7</a:t>
            </a:fld>
            <a:endParaRPr lang="en-US"/>
          </a:p>
        </p:txBody>
      </p:sp>
    </p:spTree>
    <p:extLst>
      <p:ext uri="{BB962C8B-B14F-4D97-AF65-F5344CB8AC3E}">
        <p14:creationId xmlns:p14="http://schemas.microsoft.com/office/powerpoint/2010/main" val="27562544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Computer vision technologies enable machines to interpret and analyze visual data, ensuring quality control in production. By detecting defects and anomalies, these systems enhance product quality and reduce waste.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8</a:t>
            </a:fld>
            <a:endParaRPr lang="en-US"/>
          </a:p>
        </p:txBody>
      </p:sp>
    </p:spTree>
    <p:extLst>
      <p:ext uri="{BB962C8B-B14F-4D97-AF65-F5344CB8AC3E}">
        <p14:creationId xmlns:p14="http://schemas.microsoft.com/office/powerpoint/2010/main" val="34125426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AI-driven automation and analytics significantly boost operational efficiency. By optimizing production processes and reducing cycle times, manufacturers can achieve higher throughput and productivity.
Image source: Microsoft 365 content library
</a:t>
            </a:r>
          </a:p>
        </p:txBody>
      </p:sp>
      <p:sp>
        <p:nvSpPr>
          <p:cNvPr id="4" name="Slide Number Placeholder 3"/>
          <p:cNvSpPr>
            <a:spLocks noGrp="1"/>
          </p:cNvSpPr>
          <p:nvPr>
            <p:ph type="sldNum" sz="quarter" idx="5"/>
          </p:nvPr>
        </p:nvSpPr>
        <p:spPr/>
        <p:txBody>
          <a:bodyPr/>
          <a:lstStyle/>
          <a:p>
            <a:fld id="{A2559049-E624-4958-8F99-ECC228607E88}" type="slidenum">
              <a:rPr lang="en-US" smtClean="0"/>
              <a:t>9</a:t>
            </a:fld>
            <a:endParaRPr lang="en-US"/>
          </a:p>
        </p:txBody>
      </p:sp>
    </p:spTree>
    <p:extLst>
      <p:ext uri="{BB962C8B-B14F-4D97-AF65-F5344CB8AC3E}">
        <p14:creationId xmlns:p14="http://schemas.microsoft.com/office/powerpoint/2010/main" val="10664455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7/26/2025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54381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7/26/2025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506025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7/26/2025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4079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7/26/2025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0933721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7/26/2025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721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7/26/2025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0182209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7/26/2025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329937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7/26/2025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840234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7/26/2025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102286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7/26/2025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7595172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7/26/2025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25926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7/26/2025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56089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www.youtube.com/watch?v=7Az5yEm-9K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s://www.nvidia.com/en-us/metropolis/" TargetMode="External"/><Relationship Id="rId3" Type="http://schemas.openxmlformats.org/officeDocument/2006/relationships/image" Target="../media/image22.jpeg"/><Relationship Id="rId7" Type="http://schemas.openxmlformats.org/officeDocument/2006/relationships/hyperlink" Target="https://azure.microsoft.com/en-us/solutions/manufacturing/"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hyperlink" Target="https://www.mckinsey.com/business-functions/operations/our-insights/the-future-of-ai-in-manufacturing" TargetMode="External"/><Relationship Id="rId11" Type="http://schemas.openxmlformats.org/officeDocument/2006/relationships/hyperlink" Target="https://www3.weforum.org/docs/WEF_Global_Lighthouse_Network_Unlocking_Sustainability_Through_4IR.pdf" TargetMode="External"/><Relationship Id="rId5" Type="http://schemas.openxmlformats.org/officeDocument/2006/relationships/hyperlink" Target="https://www.ibm.com/case-studies/ai-manufacturing-quality" TargetMode="External"/><Relationship Id="rId10" Type="http://schemas.openxmlformats.org/officeDocument/2006/relationships/hyperlink" Target="https://www.energy.gov/eere/amo/articles/ai-and-machine-learning-manufacturing" TargetMode="External"/><Relationship Id="rId4" Type="http://schemas.openxmlformats.org/officeDocument/2006/relationships/hyperlink" Target="https://www.ge.com/digital/industries/manufacturing" TargetMode="External"/><Relationship Id="rId9" Type="http://schemas.openxmlformats.org/officeDocument/2006/relationships/hyperlink" Target="https://new.siemens.com/global/en/products/services/predictive-maintenance.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AF5597-1C77-A2E1-F655-5CA2716434D3}"/>
              </a:ext>
            </a:extLst>
          </p:cNvPr>
          <p:cNvSpPr>
            <a:spLocks noGrp="1"/>
          </p:cNvSpPr>
          <p:nvPr>
            <p:ph type="ctrTitle"/>
          </p:nvPr>
        </p:nvSpPr>
        <p:spPr>
          <a:xfrm>
            <a:off x="7509191" y="376517"/>
            <a:ext cx="4188371" cy="2295400"/>
          </a:xfrm>
        </p:spPr>
        <p:txBody>
          <a:bodyPr anchor="b">
            <a:normAutofit/>
          </a:bodyPr>
          <a:lstStyle/>
          <a:p>
            <a:pPr>
              <a:lnSpc>
                <a:spcPct val="90000"/>
              </a:lnSpc>
            </a:pPr>
            <a:r>
              <a:rPr lang="en-US" sz="5000" dirty="0"/>
              <a:t>AI in Manufacturing</a:t>
            </a:r>
          </a:p>
        </p:txBody>
      </p:sp>
      <p:sp>
        <p:nvSpPr>
          <p:cNvPr id="3" name="Subtitle 2">
            <a:extLst>
              <a:ext uri="{FF2B5EF4-FFF2-40B4-BE49-F238E27FC236}">
                <a16:creationId xmlns:a16="http://schemas.microsoft.com/office/drawing/2014/main" id="{7C22AC26-B9BA-01BA-B84E-30DB24D7AEB1}"/>
              </a:ext>
            </a:extLst>
          </p:cNvPr>
          <p:cNvSpPr>
            <a:spLocks noGrp="1"/>
          </p:cNvSpPr>
          <p:nvPr>
            <p:ph type="subTitle" idx="1"/>
          </p:nvPr>
        </p:nvSpPr>
        <p:spPr>
          <a:xfrm>
            <a:off x="7616943" y="2841658"/>
            <a:ext cx="3972865" cy="1344426"/>
          </a:xfrm>
        </p:spPr>
        <p:txBody>
          <a:bodyPr anchor="t">
            <a:normAutofit/>
          </a:bodyPr>
          <a:lstStyle/>
          <a:p>
            <a:r>
              <a:rPr lang="en-US" sz="1700" dirty="0"/>
              <a:t>AI's impact on efficiency and innovation in production</a:t>
            </a:r>
          </a:p>
        </p:txBody>
      </p:sp>
      <p:pic>
        <p:nvPicPr>
          <p:cNvPr id="4" name="Picture 3" descr="Machine in a laboratory">
            <a:extLst>
              <a:ext uri="{FF2B5EF4-FFF2-40B4-BE49-F238E27FC236}">
                <a16:creationId xmlns:a16="http://schemas.microsoft.com/office/drawing/2014/main" id="{51937B9F-88B7-470A-9920-C33A41EF5EF0}"/>
              </a:ext>
            </a:extLst>
          </p:cNvPr>
          <p:cNvPicPr>
            <a:picLocks noChangeAspect="1"/>
          </p:cNvPicPr>
          <p:nvPr/>
        </p:nvPicPr>
        <p:blipFill>
          <a:blip r:embed="rId3"/>
          <a:srcRect l="15223" r="5237" b="2"/>
          <a:stretch>
            <a:fillRect/>
          </a:stretch>
        </p:blipFill>
        <p:spPr>
          <a:xfrm>
            <a:off x="20" y="609600"/>
            <a:ext cx="6778327" cy="5688323"/>
          </a:xfrm>
          <a:prstGeom prst="rect">
            <a:avLst/>
          </a:prstGeom>
        </p:spPr>
      </p:pic>
      <p:cxnSp>
        <p:nvCxnSpPr>
          <p:cNvPr id="11" name="Straight Connector 10">
            <a:extLst>
              <a:ext uri="{FF2B5EF4-FFF2-40B4-BE49-F238E27FC236}">
                <a16:creationId xmlns:a16="http://schemas.microsoft.com/office/drawing/2014/main" id="{7CC73A33-65FF-41A9-A3B0-006753CD10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248400"/>
            <a:ext cx="6778350" cy="49006"/>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A857670F-3565-B931-24A2-19C02A8B7051}"/>
              </a:ext>
            </a:extLst>
          </p:cNvPr>
          <p:cNvSpPr txBox="1"/>
          <p:nvPr/>
        </p:nvSpPr>
        <p:spPr>
          <a:xfrm>
            <a:off x="7509192" y="5023821"/>
            <a:ext cx="3926188" cy="1200329"/>
          </a:xfrm>
          <a:prstGeom prst="rect">
            <a:avLst/>
          </a:prstGeom>
          <a:noFill/>
        </p:spPr>
        <p:txBody>
          <a:bodyPr wrap="square" rtlCol="0">
            <a:spAutoFit/>
          </a:bodyPr>
          <a:lstStyle/>
          <a:p>
            <a:pPr lvl="0"/>
            <a:r>
              <a:rPr lang="en-US" dirty="0"/>
              <a:t>Alfredo Garza, Richard Rodriguez, Olaleye Bakare, Khizar Khan</a:t>
            </a:r>
          </a:p>
          <a:p>
            <a:pPr lvl="0"/>
            <a:r>
              <a:rPr lang="en-US" dirty="0"/>
              <a:t>July 9, 2025</a:t>
            </a:r>
          </a:p>
          <a:p>
            <a:endParaRPr lang="en-US" dirty="0"/>
          </a:p>
        </p:txBody>
      </p:sp>
    </p:spTree>
    <p:extLst>
      <p:ext uri="{BB962C8B-B14F-4D97-AF65-F5344CB8AC3E}">
        <p14:creationId xmlns:p14="http://schemas.microsoft.com/office/powerpoint/2010/main" val="2631460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grpId="1" nodeType="withEffect">
                                  <p:stCondLst>
                                    <p:cond delay="250"/>
                                  </p:stCondLst>
                                  <p:iterate>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48E59C5C-E788-3E5C-8353-0CD063F06161}"/>
              </a:ext>
            </a:extLst>
          </p:cNvPr>
          <p:cNvSpPr>
            <a:spLocks noGrp="1"/>
          </p:cNvSpPr>
          <p:nvPr>
            <p:ph type="title"/>
          </p:nvPr>
        </p:nvSpPr>
        <p:spPr>
          <a:xfrm>
            <a:off x="640080" y="914401"/>
            <a:ext cx="4306824" cy="1477817"/>
          </a:xfrm>
        </p:spPr>
        <p:txBody>
          <a:bodyPr vert="horz" lIns="91440" tIns="45720" rIns="91440" bIns="45720" rtlCol="0" anchor="t">
            <a:normAutofit/>
          </a:bodyPr>
          <a:lstStyle/>
          <a:p>
            <a:pPr>
              <a:lnSpc>
                <a:spcPct val="90000"/>
              </a:lnSpc>
            </a:pPr>
            <a:r>
              <a:rPr lang="en-US" sz="3100"/>
              <a:t>Cost Reduction and Resource Optimization</a:t>
            </a:r>
          </a:p>
        </p:txBody>
      </p:sp>
      <p:pic>
        <p:nvPicPr>
          <p:cNvPr id="5" name="Content Placeholder 4" descr="Shot of a businessman holding on to a bunch of cryptocurrency balloons on top of a graph against a white background">
            <a:extLst>
              <a:ext uri="{FF2B5EF4-FFF2-40B4-BE49-F238E27FC236}">
                <a16:creationId xmlns:a16="http://schemas.microsoft.com/office/drawing/2014/main" id="{95210751-2674-4ECF-8916-22AFB6243EDC}"/>
              </a:ext>
            </a:extLst>
          </p:cNvPr>
          <p:cNvPicPr>
            <a:picLocks noGrp="1" noChangeAspect="1"/>
          </p:cNvPicPr>
          <p:nvPr>
            <p:ph sz="half" idx="1"/>
          </p:nvPr>
        </p:nvPicPr>
        <p:blipFill>
          <a:blip r:embed="rId3"/>
          <a:srcRect r="-2" b="13025"/>
          <a:stretch>
            <a:fillRect/>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30622F75-70F7-4E35-2CEE-C395D25AC66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US" sz="1400" b="1"/>
              <a:t>Identifying Inefficiencies</a:t>
            </a:r>
          </a:p>
          <a:p>
            <a:pPr marL="0" lvl="1" indent="0">
              <a:buNone/>
            </a:pPr>
            <a:r>
              <a:rPr lang="en-US" sz="1400"/>
              <a:t>AI technologies assist manufacturers in pinpointing inefficiencies in production processes, enabling targeted improvements.</a:t>
            </a:r>
          </a:p>
          <a:p>
            <a:pPr marL="0" indent="0">
              <a:spcBef>
                <a:spcPts val="2500"/>
              </a:spcBef>
              <a:buNone/>
            </a:pPr>
            <a:r>
              <a:rPr lang="en-US" sz="1400" b="1"/>
              <a:t>Optimizing Resource Allocation</a:t>
            </a:r>
          </a:p>
          <a:p>
            <a:pPr marL="0" lvl="1" indent="0">
              <a:buNone/>
            </a:pPr>
            <a:r>
              <a:rPr lang="en-US" sz="1400"/>
              <a:t>Resource optimization through AI leads to better allocation of materials, labor, and energy in manufacturing.</a:t>
            </a:r>
          </a:p>
          <a:p>
            <a:pPr marL="0" indent="0">
              <a:spcBef>
                <a:spcPts val="2500"/>
              </a:spcBef>
              <a:buNone/>
            </a:pPr>
            <a:r>
              <a:rPr lang="en-US" sz="1400" b="1"/>
              <a:t>Cost Savings</a:t>
            </a:r>
          </a:p>
          <a:p>
            <a:pPr marL="0" lvl="1" indent="0">
              <a:buNone/>
            </a:pPr>
            <a:r>
              <a:rPr lang="en-US" sz="1400"/>
              <a:t>Implementing AI solutions results in significant cost savings in materials, labor, and energy consumption.</a:t>
            </a:r>
          </a:p>
          <a:p>
            <a:pPr marL="0" indent="0">
              <a:spcBef>
                <a:spcPts val="2500"/>
              </a:spcBef>
              <a:buNone/>
            </a:pPr>
            <a:r>
              <a:rPr lang="en-US" sz="1400" b="1"/>
              <a:t>Improved Profitability</a:t>
            </a:r>
          </a:p>
          <a:p>
            <a:pPr marL="0" lvl="1" indent="0">
              <a:buNone/>
            </a:pPr>
            <a:r>
              <a:rPr lang="en-US" sz="1400"/>
              <a:t>Overall profitability is enhanced as manufacturers reduce costs and increase operational efficiency through AI technologies.</a:t>
            </a:r>
          </a:p>
        </p:txBody>
      </p:sp>
    </p:spTree>
    <p:extLst>
      <p:ext uri="{BB962C8B-B14F-4D97-AF65-F5344CB8AC3E}">
        <p14:creationId xmlns:p14="http://schemas.microsoft.com/office/powerpoint/2010/main" val="41304004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2A85F4-D873-CCB6-0312-CF7AEB9A29DF}"/>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Enhanced Product Quality and Consistency</a:t>
            </a:r>
          </a:p>
        </p:txBody>
      </p:sp>
      <p:sp>
        <p:nvSpPr>
          <p:cNvPr id="4" name="Content Placeholder 3">
            <a:extLst>
              <a:ext uri="{FF2B5EF4-FFF2-40B4-BE49-F238E27FC236}">
                <a16:creationId xmlns:a16="http://schemas.microsoft.com/office/drawing/2014/main" id="{1D41439D-6E4C-3EA3-E1FB-82910655991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a:t>Real-Time Monitoring</a:t>
            </a:r>
          </a:p>
          <a:p>
            <a:pPr marL="0" lvl="1" indent="0">
              <a:buNone/>
            </a:pPr>
            <a:r>
              <a:rPr lang="en-US" sz="1400"/>
              <a:t>AI employs real-time monitoring to ensure high product quality by continuously assessing production standards.</a:t>
            </a:r>
          </a:p>
          <a:p>
            <a:pPr marL="0" indent="0">
              <a:spcBef>
                <a:spcPts val="2500"/>
              </a:spcBef>
              <a:buNone/>
            </a:pPr>
            <a:r>
              <a:rPr lang="en-US" sz="1400" b="1"/>
              <a:t>Advanced Data Analytics</a:t>
            </a:r>
          </a:p>
          <a:p>
            <a:pPr marL="0" lvl="1" indent="0">
              <a:buNone/>
            </a:pPr>
            <a:r>
              <a:rPr lang="en-US" sz="1400"/>
              <a:t>Data analytics allows for early detection of defects, minimizing errors and enhancing overall product quality.</a:t>
            </a:r>
          </a:p>
          <a:p>
            <a:pPr marL="0" indent="0">
              <a:spcBef>
                <a:spcPts val="2500"/>
              </a:spcBef>
              <a:buNone/>
            </a:pPr>
            <a:r>
              <a:rPr lang="en-US" sz="1400" b="1"/>
              <a:t>Improved Customer Satisfaction</a:t>
            </a:r>
          </a:p>
          <a:p>
            <a:pPr marL="0" lvl="1" indent="0">
              <a:buNone/>
            </a:pPr>
            <a:r>
              <a:rPr lang="en-US" sz="1400"/>
              <a:t>Consistent product quality results in fewer customer complaints and significantly boosts customer satisfaction.</a:t>
            </a:r>
          </a:p>
        </p:txBody>
      </p:sp>
      <p:pic>
        <p:nvPicPr>
          <p:cNvPr id="5" name="Content Placeholder 4" descr="Forklift, Electric Car, Freight Transportation, Service, Repairing">
            <a:extLst>
              <a:ext uri="{FF2B5EF4-FFF2-40B4-BE49-F238E27FC236}">
                <a16:creationId xmlns:a16="http://schemas.microsoft.com/office/drawing/2014/main" id="{A7D9874C-6E83-435C-A883-5E014FA77B84}"/>
              </a:ext>
            </a:extLst>
          </p:cNvPr>
          <p:cNvPicPr>
            <a:picLocks noGrp="1" noChangeAspect="1"/>
          </p:cNvPicPr>
          <p:nvPr>
            <p:ph sz="half" idx="1"/>
          </p:nvPr>
        </p:nvPicPr>
        <p:blipFill>
          <a:blip r:embed="rId3"/>
          <a:srcRect l="45677" r="23627" b="1"/>
          <a:stretch>
            <a:fillRect/>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4613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585B65-7B67-15E7-5CCB-3B873E884B33}"/>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Implementation and Integration Difficulties</a:t>
            </a:r>
          </a:p>
        </p:txBody>
      </p:sp>
      <p:sp>
        <p:nvSpPr>
          <p:cNvPr id="4" name="Content Placeholder 3">
            <a:extLst>
              <a:ext uri="{FF2B5EF4-FFF2-40B4-BE49-F238E27FC236}">
                <a16:creationId xmlns:a16="http://schemas.microsoft.com/office/drawing/2014/main" id="{9FB343AF-7115-F341-90C7-5DFF8BBB2ED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a:t>Complex Integration Process</a:t>
            </a:r>
          </a:p>
          <a:p>
            <a:pPr marL="0" lvl="1" indent="0">
              <a:buNone/>
            </a:pPr>
            <a:r>
              <a:rPr lang="en-US" sz="1400"/>
              <a:t>Integrating AI technologies into manufacturing processes often involves multiple intricate steps, making the transition challenging.</a:t>
            </a:r>
          </a:p>
          <a:p>
            <a:pPr marL="0" indent="0">
              <a:spcBef>
                <a:spcPts val="2500"/>
              </a:spcBef>
              <a:buNone/>
            </a:pPr>
            <a:r>
              <a:rPr lang="en-US" sz="1400" b="1"/>
              <a:t>Interoperability Challenges</a:t>
            </a:r>
          </a:p>
          <a:p>
            <a:pPr marL="0" lvl="1" indent="0">
              <a:buNone/>
            </a:pPr>
            <a:r>
              <a:rPr lang="en-US" sz="1400"/>
              <a:t>Ensuring that new AI systems can work seamlessly with existing legacy systems presents significant interoperability challenges.</a:t>
            </a:r>
          </a:p>
          <a:p>
            <a:pPr marL="0" indent="0">
              <a:spcBef>
                <a:spcPts val="2500"/>
              </a:spcBef>
              <a:buNone/>
            </a:pPr>
            <a:r>
              <a:rPr lang="en-US" sz="1400" b="1"/>
              <a:t>Maintaining Operational Continuity</a:t>
            </a:r>
          </a:p>
          <a:p>
            <a:pPr marL="0" lvl="1" indent="0">
              <a:buNone/>
            </a:pPr>
            <a:r>
              <a:rPr lang="en-US" sz="1400"/>
              <a:t>Smooth transitions during integration are crucial to avoid disruptions in manufacturing operations and ensure productivity.</a:t>
            </a:r>
          </a:p>
        </p:txBody>
      </p:sp>
      <p:pic>
        <p:nvPicPr>
          <p:cNvPr id="5" name="Content Placeholder 4" descr="Digital concept which shows abstract network and concept of security optimization and internet technology  ">
            <a:extLst>
              <a:ext uri="{FF2B5EF4-FFF2-40B4-BE49-F238E27FC236}">
                <a16:creationId xmlns:a16="http://schemas.microsoft.com/office/drawing/2014/main" id="{0822BF45-22D3-479B-9656-A33FD8B44009}"/>
              </a:ext>
            </a:extLst>
          </p:cNvPr>
          <p:cNvPicPr>
            <a:picLocks noGrp="1" noChangeAspect="1"/>
          </p:cNvPicPr>
          <p:nvPr>
            <p:ph sz="half" idx="1"/>
          </p:nvPr>
        </p:nvPicPr>
        <p:blipFill>
          <a:blip r:embed="rId3"/>
          <a:srcRect l="21434" r="25001" b="-1"/>
          <a:stretch>
            <a:fillRect/>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3721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43E58B-0333-F219-E3A9-34CC076686F7}"/>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Data Privacy and Security Issues</a:t>
            </a:r>
          </a:p>
        </p:txBody>
      </p:sp>
      <p:sp>
        <p:nvSpPr>
          <p:cNvPr id="4" name="Content Placeholder 3">
            <a:extLst>
              <a:ext uri="{FF2B5EF4-FFF2-40B4-BE49-F238E27FC236}">
                <a16:creationId xmlns:a16="http://schemas.microsoft.com/office/drawing/2014/main" id="{0791177A-A6E6-8E48-3711-1EA46B7AA6F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a:t>Rising Concerns</a:t>
            </a:r>
          </a:p>
          <a:p>
            <a:pPr marL="0" lvl="1" indent="0">
              <a:buNone/>
            </a:pPr>
            <a:r>
              <a:rPr lang="en-US" sz="1400"/>
              <a:t>With the growth of data-driven AI systems, manufacturers face increased concerns regarding data privacy and security.</a:t>
            </a:r>
          </a:p>
          <a:p>
            <a:pPr marL="0" indent="0">
              <a:spcBef>
                <a:spcPts val="2500"/>
              </a:spcBef>
              <a:buNone/>
            </a:pPr>
            <a:r>
              <a:rPr lang="en-US" sz="1400" b="1"/>
              <a:t>Protecting Sensitive Information</a:t>
            </a:r>
          </a:p>
          <a:p>
            <a:pPr marL="0" lvl="1" indent="0">
              <a:buNone/>
            </a:pPr>
            <a:r>
              <a:rPr lang="en-US" sz="1400"/>
              <a:t>It is essential to protect sensitive information to maintain trust and avoid legal repercussions in data management.</a:t>
            </a:r>
          </a:p>
          <a:p>
            <a:pPr marL="0" indent="0">
              <a:spcBef>
                <a:spcPts val="2500"/>
              </a:spcBef>
              <a:buNone/>
            </a:pPr>
            <a:r>
              <a:rPr lang="en-US" sz="1400" b="1"/>
              <a:t>Regulatory Compliance</a:t>
            </a:r>
          </a:p>
          <a:p>
            <a:pPr marL="0" lvl="1" indent="0">
              <a:buNone/>
            </a:pPr>
            <a:r>
              <a:rPr lang="en-US" sz="1400"/>
              <a:t>Ensuring compliance with data protection regulations is crucial for manufacturers to avoid penalties and protect user data.</a:t>
            </a:r>
          </a:p>
        </p:txBody>
      </p:sp>
      <p:pic>
        <p:nvPicPr>
          <p:cNvPr id="5" name="Content Placeholder 4" descr="Digital padlock art">
            <a:extLst>
              <a:ext uri="{FF2B5EF4-FFF2-40B4-BE49-F238E27FC236}">
                <a16:creationId xmlns:a16="http://schemas.microsoft.com/office/drawing/2014/main" id="{CA4AC1C9-7391-44C1-A9AE-6343830D3868}"/>
              </a:ext>
            </a:extLst>
          </p:cNvPr>
          <p:cNvPicPr>
            <a:picLocks noGrp="1" noChangeAspect="1"/>
          </p:cNvPicPr>
          <p:nvPr>
            <p:ph sz="half" idx="1"/>
          </p:nvPr>
        </p:nvPicPr>
        <p:blipFill>
          <a:blip r:embed="rId3"/>
          <a:srcRect l="2249" r="37181" b="-2"/>
          <a:stretch>
            <a:fillRect/>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66683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75F8C3-392B-48AA-374F-B6ECAD4122A6}"/>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Skill Gap and Workforce Adaptation</a:t>
            </a:r>
          </a:p>
        </p:txBody>
      </p:sp>
      <p:pic>
        <p:nvPicPr>
          <p:cNvPr id="5" name="Content Placeholder 4" descr="Young computer programmers working together in the office. Board room meeting concept">
            <a:extLst>
              <a:ext uri="{FF2B5EF4-FFF2-40B4-BE49-F238E27FC236}">
                <a16:creationId xmlns:a16="http://schemas.microsoft.com/office/drawing/2014/main" id="{066258FA-7A57-419E-B588-01C733866658}"/>
              </a:ext>
            </a:extLst>
          </p:cNvPr>
          <p:cNvPicPr>
            <a:picLocks noGrp="1" noChangeAspect="1"/>
          </p:cNvPicPr>
          <p:nvPr>
            <p:ph sz="half" idx="1"/>
          </p:nvPr>
        </p:nvPicPr>
        <p:blipFill>
          <a:blip r:embed="rId3"/>
          <a:srcRect l="19770" r="25164" b="2"/>
          <a:stretch>
            <a:fillRect/>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40404CEA-075A-D030-05E0-7F58D57C3FCD}"/>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AI Technologies Advancement</a:t>
            </a:r>
          </a:p>
          <a:p>
            <a:pPr marL="0" lvl="1" indent="0">
              <a:buNone/>
            </a:pPr>
            <a:r>
              <a:rPr lang="en-US" sz="1400"/>
              <a:t>The rapid advancement of AI technologies is leading to a significant skill gap in the workforce.</a:t>
            </a:r>
          </a:p>
          <a:p>
            <a:pPr marL="0" indent="0">
              <a:spcBef>
                <a:spcPts val="2500"/>
              </a:spcBef>
              <a:buNone/>
            </a:pPr>
            <a:r>
              <a:rPr lang="en-US" sz="1400" b="1"/>
              <a:t>Training and Upskilling</a:t>
            </a:r>
          </a:p>
          <a:p>
            <a:pPr marL="0" lvl="1" indent="0">
              <a:buNone/>
            </a:pPr>
            <a:r>
              <a:rPr lang="en-US" sz="1400"/>
              <a:t>Manufacturers must invest in training programs to upskill employees and help them adapt to new technologies.</a:t>
            </a:r>
          </a:p>
          <a:p>
            <a:pPr marL="0" indent="0">
              <a:spcBef>
                <a:spcPts val="2500"/>
              </a:spcBef>
              <a:buNone/>
            </a:pPr>
            <a:r>
              <a:rPr lang="en-US" sz="1400" b="1"/>
              <a:t>Smooth Transition</a:t>
            </a:r>
          </a:p>
          <a:p>
            <a:pPr marL="0" lvl="1" indent="0">
              <a:buNone/>
            </a:pPr>
            <a:r>
              <a:rPr lang="en-US" sz="1400"/>
              <a:t>Investing in workforce development ensures a smooth transition to AI technologies in manufacturing processes.</a:t>
            </a:r>
          </a:p>
        </p:txBody>
      </p:sp>
    </p:spTree>
    <p:extLst>
      <p:ext uri="{BB962C8B-B14F-4D97-AF65-F5344CB8AC3E}">
        <p14:creationId xmlns:p14="http://schemas.microsoft.com/office/powerpoint/2010/main" val="3926191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A8E75E-C743-8590-C446-96155329A32A}"/>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Success Stories From Leading Manufacturers</a:t>
            </a:r>
          </a:p>
        </p:txBody>
      </p:sp>
      <p:pic>
        <p:nvPicPr>
          <p:cNvPr id="5" name="Content Placeholder 4" descr="http://teekid.com/istockphoto/banner/banner3.jpg">
            <a:extLst>
              <a:ext uri="{FF2B5EF4-FFF2-40B4-BE49-F238E27FC236}">
                <a16:creationId xmlns:a16="http://schemas.microsoft.com/office/drawing/2014/main" id="{2BF815BC-FD89-4840-BCFA-641B64CAFDC7}"/>
              </a:ext>
            </a:extLst>
          </p:cNvPr>
          <p:cNvPicPr>
            <a:picLocks noGrp="1" noChangeAspect="1"/>
          </p:cNvPicPr>
          <p:nvPr>
            <p:ph sz="half" idx="1"/>
          </p:nvPr>
        </p:nvPicPr>
        <p:blipFill>
          <a:blip r:embed="rId3"/>
          <a:srcRect l="17502" r="1" b="1"/>
          <a:stretch>
            <a:fillRect/>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6CBB4372-3D3E-68AF-9473-3E1D313940F8}"/>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AI in Manufacturing</a:t>
            </a:r>
          </a:p>
          <a:p>
            <a:pPr marL="0" lvl="1" indent="0">
              <a:buNone/>
            </a:pPr>
            <a:r>
              <a:rPr lang="en-US" sz="1400"/>
              <a:t>Leading manufacturers have adopted AI technologies to optimize their production processes, significantly enhancing operational efficiency.</a:t>
            </a:r>
          </a:p>
          <a:p>
            <a:pPr marL="0" indent="0">
              <a:spcBef>
                <a:spcPts val="2500"/>
              </a:spcBef>
              <a:buNone/>
            </a:pPr>
            <a:r>
              <a:rPr lang="en-US" sz="1400" b="1"/>
              <a:t>Cost Reduction Strategies</a:t>
            </a:r>
          </a:p>
          <a:p>
            <a:pPr marL="0" lvl="1" indent="0">
              <a:buNone/>
            </a:pPr>
            <a:r>
              <a:rPr lang="en-US" sz="1400"/>
              <a:t>By integrating AI, companies have successfully reduced production costs while maintaining high-quality standards in their manufacturing processes.</a:t>
            </a:r>
          </a:p>
          <a:p>
            <a:pPr marL="0" indent="0">
              <a:spcBef>
                <a:spcPts val="2500"/>
              </a:spcBef>
              <a:buNone/>
            </a:pPr>
            <a:r>
              <a:rPr lang="en-US" sz="1400" b="1"/>
              <a:t>Case Studies as Models</a:t>
            </a:r>
          </a:p>
          <a:p>
            <a:pPr marL="0" lvl="1" indent="0">
              <a:buNone/>
            </a:pPr>
            <a:r>
              <a:rPr lang="en-US" sz="1400"/>
              <a:t>These success stories provide valuable insights for other organizations looking to implement AI in their manufacturing operations.</a:t>
            </a:r>
          </a:p>
        </p:txBody>
      </p:sp>
    </p:spTree>
    <p:extLst>
      <p:ext uri="{BB962C8B-B14F-4D97-AF65-F5344CB8AC3E}">
        <p14:creationId xmlns:p14="http://schemas.microsoft.com/office/powerpoint/2010/main" val="38255843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DA584E-FA33-C449-7867-AC7DAAD9786F}"/>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Lessons Learned and Best Practices</a:t>
            </a:r>
          </a:p>
        </p:txBody>
      </p:sp>
      <p:sp>
        <p:nvSpPr>
          <p:cNvPr id="4" name="Content Placeholder 3">
            <a:extLst>
              <a:ext uri="{FF2B5EF4-FFF2-40B4-BE49-F238E27FC236}">
                <a16:creationId xmlns:a16="http://schemas.microsoft.com/office/drawing/2014/main" id="{14B0C2E3-D574-9587-185F-C87522CF6D8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a:t>Importance of Data Quality</a:t>
            </a:r>
          </a:p>
          <a:p>
            <a:pPr marL="0" lvl="1" indent="0">
              <a:buNone/>
            </a:pPr>
            <a:r>
              <a:rPr lang="en-US" sz="1400"/>
              <a:t>High-quality data is critical for the success of AI implementations as it directly influences the accuracy of outputs.</a:t>
            </a:r>
          </a:p>
          <a:p>
            <a:pPr marL="0" indent="0">
              <a:spcBef>
                <a:spcPts val="2500"/>
              </a:spcBef>
              <a:buNone/>
            </a:pPr>
            <a:r>
              <a:rPr lang="en-US" sz="1400" b="1"/>
              <a:t>Need for Clear Strategy</a:t>
            </a:r>
          </a:p>
          <a:p>
            <a:pPr marL="0" lvl="1" indent="0">
              <a:buNone/>
            </a:pPr>
            <a:r>
              <a:rPr lang="en-US" sz="1400"/>
              <a:t>A clear strategy for AI implementation ensures alignment with business goals and maximizes the impact of AI technologies.</a:t>
            </a:r>
          </a:p>
          <a:p>
            <a:pPr marL="0" indent="0">
              <a:spcBef>
                <a:spcPts val="2500"/>
              </a:spcBef>
              <a:buNone/>
            </a:pPr>
            <a:r>
              <a:rPr lang="en-US" sz="1400" b="1"/>
              <a:t>Fostering Innovation Culture</a:t>
            </a:r>
          </a:p>
          <a:p>
            <a:pPr marL="0" lvl="1" indent="0">
              <a:buNone/>
            </a:pPr>
            <a:r>
              <a:rPr lang="en-US" sz="1400"/>
              <a:t>Cultivating a culture of innovation within organizations encourages experimentation and adoption of AI technologies effectively.</a:t>
            </a:r>
          </a:p>
        </p:txBody>
      </p:sp>
      <p:pic>
        <p:nvPicPr>
          <p:cNvPr id="5" name="Content Placeholder 4" descr="Idea light bulb success inspiration crumpled paper">
            <a:extLst>
              <a:ext uri="{FF2B5EF4-FFF2-40B4-BE49-F238E27FC236}">
                <a16:creationId xmlns:a16="http://schemas.microsoft.com/office/drawing/2014/main" id="{0902B341-3053-4A86-A61B-69C1C73E9953}"/>
              </a:ext>
            </a:extLst>
          </p:cNvPr>
          <p:cNvPicPr>
            <a:picLocks noGrp="1" noChangeAspect="1"/>
          </p:cNvPicPr>
          <p:nvPr>
            <p:ph sz="half" idx="1"/>
          </p:nvPr>
        </p:nvPicPr>
        <p:blipFill>
          <a:blip r:embed="rId3"/>
          <a:srcRect l="11952" r="26243"/>
          <a:stretch>
            <a:fillRect/>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69967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4A20A1-AA09-48D8-DAC0-22AFBB44FC86}"/>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Emerging AI Technologies and Their Potential</a:t>
            </a:r>
          </a:p>
        </p:txBody>
      </p:sp>
      <p:sp>
        <p:nvSpPr>
          <p:cNvPr id="4" name="Content Placeholder 3">
            <a:extLst>
              <a:ext uri="{FF2B5EF4-FFF2-40B4-BE49-F238E27FC236}">
                <a16:creationId xmlns:a16="http://schemas.microsoft.com/office/drawing/2014/main" id="{28DDEFF1-FDCD-1466-B985-D7712E8D182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a:t>Edge Computing</a:t>
            </a:r>
          </a:p>
          <a:p>
            <a:pPr marL="0" lvl="1" indent="0">
              <a:buNone/>
            </a:pPr>
            <a:r>
              <a:rPr lang="en-US" sz="1400"/>
              <a:t>Edge computing brings data processing closer to the source, improving response times and bandwidth efficiency.</a:t>
            </a:r>
          </a:p>
          <a:p>
            <a:pPr marL="0" indent="0">
              <a:spcBef>
                <a:spcPts val="2500"/>
              </a:spcBef>
              <a:buNone/>
            </a:pPr>
            <a:r>
              <a:rPr lang="en-US" sz="1400" b="1"/>
              <a:t>AI-Driven IoT</a:t>
            </a:r>
          </a:p>
          <a:p>
            <a:pPr marL="0" lvl="1" indent="0">
              <a:buNone/>
            </a:pPr>
            <a:r>
              <a:rPr lang="en-US" sz="1400"/>
              <a:t>AI-driven IoT enhances device connectivity and data analysis, enabling smarter decision-making across various industries.</a:t>
            </a:r>
          </a:p>
          <a:p>
            <a:pPr marL="0" indent="0">
              <a:spcBef>
                <a:spcPts val="2500"/>
              </a:spcBef>
              <a:buNone/>
            </a:pPr>
            <a:r>
              <a:rPr lang="en-US" sz="1400" b="1"/>
              <a:t>Advanced Robotics</a:t>
            </a:r>
          </a:p>
          <a:p>
            <a:pPr marL="0" lvl="1" indent="0">
              <a:buNone/>
            </a:pPr>
            <a:r>
              <a:rPr lang="en-US" sz="1400"/>
              <a:t>Advanced robotics automates tasks with precision and flexibility, significantly improving manufacturing processes and productivity.</a:t>
            </a:r>
          </a:p>
        </p:txBody>
      </p:sp>
      <p:pic>
        <p:nvPicPr>
          <p:cNvPr id="5" name="Content Placeholder 4" descr="3D laser pattern">
            <a:extLst>
              <a:ext uri="{FF2B5EF4-FFF2-40B4-BE49-F238E27FC236}">
                <a16:creationId xmlns:a16="http://schemas.microsoft.com/office/drawing/2014/main" id="{9907D7AB-5A04-49E7-9A36-2EA58B5D192C}"/>
              </a:ext>
            </a:extLst>
          </p:cNvPr>
          <p:cNvPicPr>
            <a:picLocks noGrp="1" noChangeAspect="1"/>
          </p:cNvPicPr>
          <p:nvPr>
            <p:ph sz="half" idx="1"/>
          </p:nvPr>
        </p:nvPicPr>
        <p:blipFill>
          <a:blip r:embed="rId3"/>
          <a:srcRect l="10839" r="34155"/>
          <a:stretch>
            <a:fillRect/>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1886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5BC9E3-1EAB-F262-B2CD-8E8BC642E3B1}"/>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Impact on Global Manufacturing Landscape</a:t>
            </a:r>
          </a:p>
        </p:txBody>
      </p:sp>
      <p:sp>
        <p:nvSpPr>
          <p:cNvPr id="4" name="Content Placeholder 3">
            <a:extLst>
              <a:ext uri="{FF2B5EF4-FFF2-40B4-BE49-F238E27FC236}">
                <a16:creationId xmlns:a16="http://schemas.microsoft.com/office/drawing/2014/main" id="{236AB7E8-36D5-5743-B9C8-9A78451E972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a:t>AI in Manufacturing</a:t>
            </a:r>
          </a:p>
          <a:p>
            <a:pPr marL="0" lvl="1" indent="0">
              <a:buNone/>
            </a:pPr>
            <a:r>
              <a:rPr lang="en-US" sz="1400"/>
              <a:t>The adoption of AI technologies in manufacturing will streamline processes and boost efficiency across industries.</a:t>
            </a:r>
          </a:p>
          <a:p>
            <a:pPr marL="0" indent="0">
              <a:spcBef>
                <a:spcPts val="2500"/>
              </a:spcBef>
              <a:buNone/>
            </a:pPr>
            <a:r>
              <a:rPr lang="en-US" sz="1400" b="1"/>
              <a:t>Global Competition</a:t>
            </a:r>
          </a:p>
          <a:p>
            <a:pPr marL="0" lvl="1" indent="0">
              <a:buNone/>
            </a:pPr>
            <a:r>
              <a:rPr lang="en-US" sz="1400"/>
              <a:t>AI will foster increased competition among countries as they strive to innovate and improve production capabilities.</a:t>
            </a:r>
          </a:p>
          <a:p>
            <a:pPr marL="0" indent="0">
              <a:spcBef>
                <a:spcPts val="2500"/>
              </a:spcBef>
              <a:buNone/>
            </a:pPr>
            <a:r>
              <a:rPr lang="en-US" sz="1400" b="1"/>
              <a:t>Collaboration in Trade</a:t>
            </a:r>
          </a:p>
          <a:p>
            <a:pPr marL="0" lvl="1" indent="0">
              <a:buNone/>
            </a:pPr>
            <a:r>
              <a:rPr lang="en-US" sz="1400"/>
              <a:t>As AI technologies are adopted, collaboration between countries will become essential to leverage shared resources and knowledge.</a:t>
            </a:r>
          </a:p>
        </p:txBody>
      </p:sp>
      <p:pic>
        <p:nvPicPr>
          <p:cNvPr id="5" name="Content Placeholder 4" descr="3D composition of a map using basic shapes such as the circle, plastic material and advanced lighting.">
            <a:extLst>
              <a:ext uri="{FF2B5EF4-FFF2-40B4-BE49-F238E27FC236}">
                <a16:creationId xmlns:a16="http://schemas.microsoft.com/office/drawing/2014/main" id="{EA22FA40-CF4E-403C-86C4-3B1CE6AF7F28}"/>
              </a:ext>
            </a:extLst>
          </p:cNvPr>
          <p:cNvPicPr>
            <a:picLocks noGrp="1" noChangeAspect="1"/>
          </p:cNvPicPr>
          <p:nvPr>
            <p:ph sz="half" idx="1"/>
          </p:nvPr>
        </p:nvPicPr>
        <p:blipFill>
          <a:blip r:embed="rId3"/>
          <a:srcRect l="25499" r="26087" b="-1"/>
          <a:stretch>
            <a:fillRect/>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04551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E40759D-4BF2-E11B-BD41-475FA07912E4}"/>
            </a:ext>
          </a:extLst>
        </p:cNvPr>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9" name="Picture 8" descr="Worker wearing safety helmet">
            <a:extLst>
              <a:ext uri="{FF2B5EF4-FFF2-40B4-BE49-F238E27FC236}">
                <a16:creationId xmlns:a16="http://schemas.microsoft.com/office/drawing/2014/main" id="{AD8988D4-0A53-861E-5E16-1F9D8FB8427D}"/>
              </a:ext>
            </a:extLst>
          </p:cNvPr>
          <p:cNvPicPr>
            <a:picLocks noChangeAspect="1"/>
          </p:cNvPicPr>
          <p:nvPr/>
        </p:nvPicPr>
        <p:blipFill>
          <a:blip r:embed="rId3">
            <a:extLst>
              <a:ext uri="{28A0092B-C50C-407E-A947-70E740481C1C}">
                <a14:useLocalDpi xmlns:a14="http://schemas.microsoft.com/office/drawing/2010/main" val="0"/>
              </a:ext>
            </a:extLst>
          </a:blip>
          <a:srcRect l="9091" t="23391"/>
          <a:stretch>
            <a:fillRect/>
          </a:stretch>
        </p:blipFill>
        <p:spPr>
          <a:xfrm>
            <a:off x="20" y="10"/>
            <a:ext cx="12191979" cy="6857990"/>
          </a:xfrm>
          <a:prstGeom prst="rect">
            <a:avLst/>
          </a:prstGeom>
        </p:spPr>
      </p:pic>
      <p:sp>
        <p:nvSpPr>
          <p:cNvPr id="19" name="Rectangle 18">
            <a:extLst>
              <a:ext uri="{FF2B5EF4-FFF2-40B4-BE49-F238E27FC236}">
                <a16:creationId xmlns:a16="http://schemas.microsoft.com/office/drawing/2014/main" id="{05DEC45B-BA77-21C0-3869-05DE7C923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705856"/>
            <a:ext cx="12192001" cy="1152144"/>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13073DDA-6F48-BFF9-3D0D-737C64195040}"/>
              </a:ext>
            </a:extLst>
          </p:cNvPr>
          <p:cNvSpPr>
            <a:spLocks noGrp="1"/>
          </p:cNvSpPr>
          <p:nvPr>
            <p:ph type="title"/>
          </p:nvPr>
        </p:nvSpPr>
        <p:spPr>
          <a:xfrm>
            <a:off x="356615" y="5863030"/>
            <a:ext cx="7955280" cy="870008"/>
          </a:xfrm>
        </p:spPr>
        <p:txBody>
          <a:bodyPr vert="horz" lIns="91440" tIns="45720" rIns="91440" bIns="45720" rtlCol="0" anchor="ctr">
            <a:normAutofit/>
          </a:bodyPr>
          <a:lstStyle/>
          <a:p>
            <a:r>
              <a:rPr lang="en-US" sz="4800" b="1" kern="1200">
                <a:solidFill>
                  <a:schemeClr val="tx1"/>
                </a:solidFill>
                <a:latin typeface="+mj-lt"/>
                <a:ea typeface="+mj-ea"/>
                <a:cs typeface="+mj-cs"/>
              </a:rPr>
              <a:t>Demo</a:t>
            </a:r>
          </a:p>
        </p:txBody>
      </p:sp>
      <p:sp>
        <p:nvSpPr>
          <p:cNvPr id="6" name="TextBox 5">
            <a:extLst>
              <a:ext uri="{FF2B5EF4-FFF2-40B4-BE49-F238E27FC236}">
                <a16:creationId xmlns:a16="http://schemas.microsoft.com/office/drawing/2014/main" id="{9BADF830-6E37-40E9-EA77-B990766A56AE}"/>
              </a:ext>
            </a:extLst>
          </p:cNvPr>
          <p:cNvSpPr txBox="1"/>
          <p:nvPr/>
        </p:nvSpPr>
        <p:spPr>
          <a:xfrm>
            <a:off x="8308323" y="5863030"/>
            <a:ext cx="3527062" cy="870008"/>
          </a:xfrm>
          <a:prstGeom prst="rect">
            <a:avLst/>
          </a:prstGeom>
        </p:spPr>
        <p:txBody>
          <a:bodyPr vert="horz" lIns="91440" tIns="45720" rIns="91440" bIns="45720" rtlCol="0" anchor="ctr">
            <a:normAutofit/>
          </a:bodyPr>
          <a:lstStyle/>
          <a:p>
            <a:pPr algn="r">
              <a:lnSpc>
                <a:spcPct val="120000"/>
              </a:lnSpc>
              <a:spcBef>
                <a:spcPts val="1000"/>
              </a:spcBef>
              <a:buSzPct val="87000"/>
            </a:pPr>
            <a:r>
              <a:rPr lang="en-US" sz="1200" b="1" cap="all" spc="300">
                <a:hlinkClick r:id="rId4">
                  <a:extLst>
                    <a:ext uri="{A12FA001-AC4F-418D-AE19-62706E023703}">
                      <ahyp:hlinkClr xmlns:ahyp="http://schemas.microsoft.com/office/drawing/2018/hyperlinkcolor" val="tx"/>
                    </a:ext>
                  </a:extLst>
                </a:hlinkClick>
              </a:rPr>
              <a:t>Gen AI Smart Manufacturing Demo of the Factory Whisperer | Cognizant</a:t>
            </a:r>
            <a:endParaRPr lang="en-US" sz="1200" b="1" cap="all" spc="300"/>
          </a:p>
        </p:txBody>
      </p:sp>
      <p:cxnSp>
        <p:nvCxnSpPr>
          <p:cNvPr id="21" name="Straight Connector 20">
            <a:extLst>
              <a:ext uri="{FF2B5EF4-FFF2-40B4-BE49-F238E27FC236}">
                <a16:creationId xmlns:a16="http://schemas.microsoft.com/office/drawing/2014/main" id="{7A0A4642-D29D-0121-4C05-5A5559BC5F3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560574" y="6281928"/>
            <a:ext cx="1152144"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299054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617893-8BE0-C25C-091A-CCA3FE6467AF}"/>
              </a:ext>
            </a:extLst>
          </p:cNvPr>
          <p:cNvSpPr>
            <a:spLocks noGrp="1"/>
          </p:cNvSpPr>
          <p:nvPr>
            <p:ph type="title"/>
          </p:nvPr>
        </p:nvSpPr>
        <p:spPr>
          <a:xfrm>
            <a:off x="7269904" y="914400"/>
            <a:ext cx="4261104" cy="1097280"/>
          </a:xfrm>
        </p:spPr>
        <p:txBody>
          <a:bodyPr vert="horz" lIns="91440" tIns="45720" rIns="91440" bIns="45720" rtlCol="0" anchor="t">
            <a:normAutofit/>
          </a:bodyPr>
          <a:lstStyle/>
          <a:p>
            <a:r>
              <a:rPr lang="en-US" sz="3600"/>
              <a:t>Agenda Items</a:t>
            </a:r>
          </a:p>
        </p:txBody>
      </p:sp>
      <p:pic>
        <p:nvPicPr>
          <p:cNvPr id="5" name="Content Placeholder 4" descr="Biomedical engineering robot in a lab">
            <a:extLst>
              <a:ext uri="{FF2B5EF4-FFF2-40B4-BE49-F238E27FC236}">
                <a16:creationId xmlns:a16="http://schemas.microsoft.com/office/drawing/2014/main" id="{4FC4F734-D759-41A8-BBA0-B0F0FF6B0917}"/>
              </a:ext>
            </a:extLst>
          </p:cNvPr>
          <p:cNvPicPr>
            <a:picLocks noGrp="1" noChangeAspect="1"/>
          </p:cNvPicPr>
          <p:nvPr>
            <p:ph sz="half" idx="1"/>
          </p:nvPr>
        </p:nvPicPr>
        <p:blipFill>
          <a:blip r:embed="rId3"/>
          <a:srcRect r="16996" b="2"/>
          <a:stretch>
            <a:fillRect/>
          </a:stretch>
        </p:blipFill>
        <p:spPr>
          <a:xfrm>
            <a:off x="-1" y="914399"/>
            <a:ext cx="6657255"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665683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0F9D4953-3285-195D-65BA-8292DD5F36CA}"/>
              </a:ext>
            </a:extLst>
          </p:cNvPr>
          <p:cNvSpPr>
            <a:spLocks noGrp="1"/>
          </p:cNvSpPr>
          <p:nvPr>
            <p:ph sz="half" idx="2"/>
            <p:extLst>
              <p:ext uri="{E7BDC344-281C-4309-B0C6-D0EE65EED2A8}">
                <p202:designPr xmlns:p202="http://schemas.microsoft.com/office/powerpoint/2020/02/main">
                  <p202:designTagLst>
                    <p202:designTag name="ARCH:1:CLS" val="BulletedText"/>
                  </p202:designTagLst>
                </p202:designPr>
              </p:ext>
            </p:extLst>
          </p:nvPr>
        </p:nvSpPr>
        <p:spPr>
          <a:xfrm>
            <a:off x="7269905" y="2176036"/>
            <a:ext cx="4261104" cy="4121887"/>
          </a:xfrm>
        </p:spPr>
        <p:txBody>
          <a:bodyPr vert="horz" lIns="91440" tIns="45720" rIns="91440" bIns="45720" rtlCol="0">
            <a:normAutofit/>
          </a:bodyPr>
          <a:lstStyle/>
          <a:p>
            <a:r>
              <a:rPr lang="en-US"/>
              <a:t>Introduction to AI in Manufacturing</a:t>
            </a:r>
          </a:p>
          <a:p>
            <a:r>
              <a:rPr lang="en-US"/>
              <a:t>Key AI Technologies in Manufacturing</a:t>
            </a:r>
          </a:p>
          <a:p>
            <a:r>
              <a:rPr lang="en-US"/>
              <a:t>Benefits of AI in Manufacturing</a:t>
            </a:r>
          </a:p>
          <a:p>
            <a:r>
              <a:rPr lang="en-US"/>
              <a:t>Challenges and Limitations</a:t>
            </a:r>
          </a:p>
          <a:p>
            <a:r>
              <a:rPr lang="en-US"/>
              <a:t>Case Studies and Real-World Examples</a:t>
            </a:r>
          </a:p>
          <a:p>
            <a:r>
              <a:rPr lang="en-US"/>
              <a:t>Future Trends and Developments</a:t>
            </a:r>
          </a:p>
        </p:txBody>
      </p:sp>
    </p:spTree>
    <p:extLst>
      <p:ext uri="{BB962C8B-B14F-4D97-AF65-F5344CB8AC3E}">
        <p14:creationId xmlns:p14="http://schemas.microsoft.com/office/powerpoint/2010/main" val="12443045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DE1822-2840-E07D-5F18-5807E90319BB}"/>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Predictions and Future Outlook</a:t>
            </a:r>
          </a:p>
        </p:txBody>
      </p:sp>
      <p:sp>
        <p:nvSpPr>
          <p:cNvPr id="4" name="Content Placeholder 3">
            <a:extLst>
              <a:ext uri="{FF2B5EF4-FFF2-40B4-BE49-F238E27FC236}">
                <a16:creationId xmlns:a16="http://schemas.microsoft.com/office/drawing/2014/main" id="{E958968C-B88E-0D5E-EE6C-CA16DCA586F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a:t>AI in Manufacturing</a:t>
            </a:r>
          </a:p>
          <a:p>
            <a:pPr marL="0" lvl="1" indent="0">
              <a:buNone/>
            </a:pPr>
            <a:r>
              <a:rPr lang="en-US" sz="1400"/>
              <a:t>AI is expected to revolutionize manufacturing processes, enhancing productivity and operational efficiency across industries.</a:t>
            </a:r>
          </a:p>
          <a:p>
            <a:pPr marL="0" indent="0">
              <a:spcBef>
                <a:spcPts val="2500"/>
              </a:spcBef>
              <a:buNone/>
            </a:pPr>
            <a:r>
              <a:rPr lang="en-US" sz="1400" b="1"/>
              <a:t>Productivity Improvements</a:t>
            </a:r>
          </a:p>
          <a:p>
            <a:pPr marL="0" lvl="1" indent="0">
              <a:buNone/>
            </a:pPr>
            <a:r>
              <a:rPr lang="en-US" sz="1400"/>
              <a:t>The integration of AI technologies will lead to significant improvements in manufacturing productivity and innovation capabilities.</a:t>
            </a:r>
          </a:p>
          <a:p>
            <a:pPr marL="0" indent="0">
              <a:spcBef>
                <a:spcPts val="2500"/>
              </a:spcBef>
              <a:buNone/>
            </a:pPr>
            <a:r>
              <a:rPr lang="en-US" sz="1400" b="1"/>
              <a:t>Competitive Market Advantage</a:t>
            </a:r>
          </a:p>
          <a:p>
            <a:pPr marL="0" lvl="1" indent="0">
              <a:buNone/>
            </a:pPr>
            <a:r>
              <a:rPr lang="en-US" sz="1400"/>
              <a:t>Organizations that adopt AI-driven manufacturing will gain a competitive edge, enabling them to thrive in the market.</a:t>
            </a:r>
          </a:p>
        </p:txBody>
      </p:sp>
      <p:pic>
        <p:nvPicPr>
          <p:cNvPr id="5" name="Content Placeholder 4" descr="Sales graph">
            <a:extLst>
              <a:ext uri="{FF2B5EF4-FFF2-40B4-BE49-F238E27FC236}">
                <a16:creationId xmlns:a16="http://schemas.microsoft.com/office/drawing/2014/main" id="{4D36B6FA-B938-4F4D-98D0-313DDC0C8D48}"/>
              </a:ext>
            </a:extLst>
          </p:cNvPr>
          <p:cNvPicPr>
            <a:picLocks noGrp="1" noChangeAspect="1"/>
          </p:cNvPicPr>
          <p:nvPr>
            <p:ph sz="half" idx="1"/>
          </p:nvPr>
        </p:nvPicPr>
        <p:blipFill>
          <a:blip r:embed="rId3"/>
          <a:srcRect l="37120" r="7668" b="-1"/>
          <a:stretch>
            <a:fillRect/>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90795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162FFC86-BD71-1685-0A75-7883CE3252C7}"/>
              </a:ext>
            </a:extLst>
          </p:cNvPr>
          <p:cNvSpPr>
            <a:spLocks noGrp="1"/>
          </p:cNvSpPr>
          <p:nvPr>
            <p:ph type="title"/>
          </p:nvPr>
        </p:nvSpPr>
        <p:spPr>
          <a:xfrm>
            <a:off x="640079" y="1572768"/>
            <a:ext cx="8162176" cy="1406993"/>
          </a:xfrm>
        </p:spPr>
        <p:txBody>
          <a:bodyPr anchor="b">
            <a:normAutofit/>
          </a:bodyPr>
          <a:lstStyle/>
          <a:p>
            <a:r>
              <a:rPr lang="en-US" sz="6000"/>
              <a:t>Conclusion</a:t>
            </a:r>
          </a:p>
        </p:txBody>
      </p:sp>
      <p:graphicFrame>
        <p:nvGraphicFramePr>
          <p:cNvPr id="11" name="Content Placeholder 2">
            <a:extLst>
              <a:ext uri="{FF2B5EF4-FFF2-40B4-BE49-F238E27FC236}">
                <a16:creationId xmlns:a16="http://schemas.microsoft.com/office/drawing/2014/main" id="{BEDCAA1A-1303-7A4C-FFB0-E69613D2D5CE}"/>
              </a:ext>
            </a:extLst>
          </p:cNvPr>
          <p:cNvGraphicFramePr>
            <a:graphicFrameLocks noGrp="1"/>
          </p:cNvGraphicFramePr>
          <p:nvPr>
            <p:ph idx="1"/>
            <p:extLst>
              <p:ext uri="{D42A27DB-BD31-4B8C-83A1-F6EECF244321}">
                <p14:modId xmlns:p14="http://schemas.microsoft.com/office/powerpoint/2010/main" val="1830403091"/>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640078" y="3593592"/>
          <a:ext cx="10808208" cy="2514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0" name="Straight Connector 9">
            <a:extLst>
              <a:ext uri="{FF2B5EF4-FFF2-40B4-BE49-F238E27FC236}">
                <a16:creationId xmlns:a16="http://schemas.microsoft.com/office/drawing/2014/main" id="{F21FC8CC-145C-8745-889B-6521F9CCB6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3256965"/>
            <a:ext cx="978862" cy="0"/>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206531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C6854D-9166-26D3-E6EF-90F88BD94596}"/>
              </a:ext>
            </a:extLst>
          </p:cNvPr>
          <p:cNvSpPr>
            <a:spLocks noGrp="1"/>
          </p:cNvSpPr>
          <p:nvPr>
            <p:ph type="title"/>
          </p:nvPr>
        </p:nvSpPr>
        <p:spPr>
          <a:xfrm>
            <a:off x="0" y="41437"/>
            <a:ext cx="4261104" cy="1097280"/>
          </a:xfrm>
        </p:spPr>
        <p:txBody>
          <a:bodyPr vert="horz" lIns="91440" tIns="45720" rIns="91440" bIns="45720" rtlCol="0" anchor="t">
            <a:normAutofit/>
          </a:bodyPr>
          <a:lstStyle/>
          <a:p>
            <a:pPr>
              <a:lnSpc>
                <a:spcPct val="90000"/>
              </a:lnSpc>
            </a:pPr>
            <a:r>
              <a:rPr lang="en-US" sz="3600" dirty="0"/>
              <a:t> References</a:t>
            </a:r>
          </a:p>
        </p:txBody>
      </p:sp>
      <p:pic>
        <p:nvPicPr>
          <p:cNvPr id="5" name="Content Placeholder 4" descr="&quot;Levitated fountain pen over a blank book, are you ready to write&quot;">
            <a:extLst>
              <a:ext uri="{FF2B5EF4-FFF2-40B4-BE49-F238E27FC236}">
                <a16:creationId xmlns:a16="http://schemas.microsoft.com/office/drawing/2014/main" id="{A71AE83B-20C3-4CC9-A895-75C383257F78}"/>
              </a:ext>
            </a:extLst>
          </p:cNvPr>
          <p:cNvPicPr>
            <a:picLocks noGrp="1" noChangeAspect="1"/>
          </p:cNvPicPr>
          <p:nvPr>
            <p:ph sz="half" idx="1"/>
          </p:nvPr>
        </p:nvPicPr>
        <p:blipFill>
          <a:blip r:embed="rId3"/>
          <a:srcRect r="16996" b="2"/>
          <a:stretch>
            <a:fillRect/>
          </a:stretch>
        </p:blipFill>
        <p:spPr>
          <a:xfrm>
            <a:off x="6981756" y="0"/>
            <a:ext cx="5210244" cy="6857999"/>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665683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45084E52-B10C-EE8B-6FB4-ECEE5F6B493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0" y="590077"/>
            <a:ext cx="6656831" cy="5677813"/>
          </a:xfrm>
        </p:spPr>
        <p:txBody>
          <a:bodyPr>
            <a:normAutofit/>
          </a:bodyPr>
          <a:lstStyle/>
          <a:p>
            <a:pPr marL="0" indent="0">
              <a:spcBef>
                <a:spcPts val="2500"/>
              </a:spcBef>
              <a:buNone/>
            </a:pPr>
            <a:r>
              <a:rPr lang="en-US" sz="1400" dirty="0"/>
              <a:t>General Electric. (2022). Digital twins in manufacturing: Optimizing performance and reducing downtime. </a:t>
            </a:r>
            <a:r>
              <a:rPr lang="en-US" sz="1400" dirty="0">
                <a:hlinkClick r:id="rId4"/>
              </a:rPr>
              <a:t>https://www.ge.com/digital/industries/manufacturing</a:t>
            </a:r>
            <a:r>
              <a:rPr lang="en-US" sz="1400" dirty="0"/>
              <a:t>  </a:t>
            </a:r>
            <a:br>
              <a:rPr lang="en-US" sz="1400" dirty="0"/>
            </a:br>
            <a:r>
              <a:rPr lang="en-US" sz="1400" dirty="0"/>
              <a:t>IBM (2023). AI-powered quality inspection in manufacturing. </a:t>
            </a:r>
            <a:r>
              <a:rPr lang="en-US" sz="1400" dirty="0">
                <a:hlinkClick r:id="rId5"/>
              </a:rPr>
              <a:t>https://www.ibm.com/case-studies/ai-manufacturing-quality</a:t>
            </a:r>
            <a:r>
              <a:rPr lang="en-US" sz="1400" dirty="0"/>
              <a:t>  </a:t>
            </a:r>
            <a:br>
              <a:rPr lang="en-US" sz="1400" dirty="0"/>
            </a:br>
            <a:r>
              <a:rPr lang="en-US" sz="1400" dirty="0"/>
              <a:t>McKinsey &amp; Company. (2021). The future of AI in manufacturing: A McKinsey perspective. </a:t>
            </a:r>
            <a:r>
              <a:rPr lang="en-US" sz="1400" dirty="0">
                <a:hlinkClick r:id="rId6"/>
              </a:rPr>
              <a:t>https://www.mckinsey.com/business-functions/operations/our-insights/the-future-of-ai-in-manufacturing</a:t>
            </a:r>
            <a:r>
              <a:rPr lang="en-US" sz="1400" dirty="0"/>
              <a:t>  </a:t>
            </a:r>
            <a:br>
              <a:rPr lang="en-US" sz="1400" dirty="0"/>
            </a:br>
            <a:r>
              <a:rPr lang="en-US" sz="1400" dirty="0"/>
              <a:t>Microsoft Azure. (2023). *AI solutions for manufacturing. </a:t>
            </a:r>
            <a:r>
              <a:rPr lang="en-US" sz="1400" dirty="0">
                <a:hlinkClick r:id="rId7"/>
              </a:rPr>
              <a:t>https://azure.microsoft.com/en-us/solutions/manufacturing/</a:t>
            </a:r>
            <a:r>
              <a:rPr lang="en-US" sz="1400" dirty="0"/>
              <a:t>  NVIDIA. (2023). NVIDIA Metropolis: AI-powered video analytics for smart factories. </a:t>
            </a:r>
            <a:r>
              <a:rPr lang="en-US" sz="1400" dirty="0">
                <a:hlinkClick r:id="rId8"/>
              </a:rPr>
              <a:t>https://www.nvidia.com/en-us/metropolis/</a:t>
            </a:r>
            <a:r>
              <a:rPr lang="en-US" sz="1400" dirty="0"/>
              <a:t>  </a:t>
            </a:r>
            <a:br>
              <a:rPr lang="en-US" sz="1400" dirty="0"/>
            </a:br>
            <a:r>
              <a:rPr lang="en-US" sz="1400" dirty="0"/>
              <a:t>Siemens. (2022). Predictive maintenance with AI: A Siemens case study. </a:t>
            </a:r>
            <a:r>
              <a:rPr lang="en-US" sz="1400" dirty="0">
                <a:hlinkClick r:id="rId9"/>
              </a:rPr>
              <a:t>https://new.siemens.com/global/en/products/services/predictive-maintenance.html</a:t>
            </a:r>
            <a:r>
              <a:rPr lang="en-US" sz="1400" dirty="0"/>
              <a:t> </a:t>
            </a:r>
            <a:br>
              <a:rPr lang="en-US" sz="1400" dirty="0"/>
            </a:br>
            <a:r>
              <a:rPr lang="en-US" sz="1400" dirty="0"/>
              <a:t>U.S. Department of Energy. (2023). AI and machine learning in manufacturing: Opportunities and challenges. </a:t>
            </a:r>
            <a:r>
              <a:rPr lang="en-US" sz="1400" dirty="0">
                <a:hlinkClick r:id="rId10"/>
              </a:rPr>
              <a:t>https://www.energy.gov/eere/amo/articles/ai-and-machine-learning-manufacturing</a:t>
            </a:r>
            <a:br>
              <a:rPr lang="en-US" sz="1400" dirty="0"/>
            </a:br>
            <a:r>
              <a:rPr lang="en-US" sz="1400" dirty="0"/>
              <a:t>World Economic Forum. (2022). Global Lighthouse Network: Unlocking sustainability through AI in manufacturing. </a:t>
            </a:r>
            <a:r>
              <a:rPr lang="en-US" sz="1400" dirty="0">
                <a:hlinkClick r:id="rId11"/>
              </a:rPr>
              <a:t>https://www3.weforum.org/docs/WEF_Global_Lighthouse_Network_Unlocking_Sustainability_Through_4IR.pdf</a:t>
            </a:r>
            <a:r>
              <a:rPr lang="en-US" sz="1400" dirty="0"/>
              <a:t> </a:t>
            </a:r>
          </a:p>
        </p:txBody>
      </p:sp>
    </p:spTree>
    <p:extLst>
      <p:ext uri="{BB962C8B-B14F-4D97-AF65-F5344CB8AC3E}">
        <p14:creationId xmlns:p14="http://schemas.microsoft.com/office/powerpoint/2010/main" val="85957852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98D733-2759-1456-49E4-A4D52A1B7456}"/>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Manufacturing: Domain &amp; Impact</a:t>
            </a:r>
          </a:p>
        </p:txBody>
      </p:sp>
      <p:pic>
        <p:nvPicPr>
          <p:cNvPr id="5" name="Content Placeholder 4" descr="Bottling factory - Orange juice bottling line for processing and bottling juice into bottles. Selective focus.">
            <a:extLst>
              <a:ext uri="{FF2B5EF4-FFF2-40B4-BE49-F238E27FC236}">
                <a16:creationId xmlns:a16="http://schemas.microsoft.com/office/drawing/2014/main" id="{56DD617A-3E7A-4F93-9A10-AABF46DB59F3}"/>
              </a:ext>
            </a:extLst>
          </p:cNvPr>
          <p:cNvPicPr>
            <a:picLocks noGrp="1" noChangeAspect="1"/>
          </p:cNvPicPr>
          <p:nvPr>
            <p:ph sz="half" idx="1"/>
          </p:nvPr>
        </p:nvPicPr>
        <p:blipFill>
          <a:blip r:embed="rId3"/>
          <a:srcRect l="18802" r="26132" b="2"/>
          <a:stretch>
            <a:fillRect/>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04438853-D08B-4C2E-4EE4-D445A34ADF6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Transforming Raw Materials</a:t>
            </a:r>
          </a:p>
          <a:p>
            <a:pPr marL="0" lvl="1" indent="0">
              <a:buNone/>
            </a:pPr>
            <a:r>
              <a:rPr lang="en-US" sz="1400"/>
              <a:t>Manufacturing converts raw materials into finished products through the use of machines, labor, and advanced technology.</a:t>
            </a:r>
          </a:p>
          <a:p>
            <a:pPr marL="0" indent="0">
              <a:spcBef>
                <a:spcPts val="2500"/>
              </a:spcBef>
              <a:buNone/>
            </a:pPr>
            <a:r>
              <a:rPr lang="en-US" sz="1400" b="1"/>
              <a:t>Economic Growth Driver</a:t>
            </a:r>
          </a:p>
          <a:p>
            <a:pPr marL="0" lvl="1" indent="0">
              <a:buNone/>
            </a:pPr>
            <a:r>
              <a:rPr lang="en-US" sz="1400"/>
              <a:t>This sector forms the backbone of global economies by driving economic growth, innovation, and technological advancement.</a:t>
            </a:r>
          </a:p>
          <a:p>
            <a:pPr marL="0" indent="0">
              <a:spcBef>
                <a:spcPts val="2500"/>
              </a:spcBef>
              <a:buNone/>
            </a:pPr>
            <a:r>
              <a:rPr lang="en-US" sz="1400" b="1"/>
              <a:t>Industry Challenges</a:t>
            </a:r>
          </a:p>
          <a:p>
            <a:pPr marL="0" lvl="1" indent="0">
              <a:buNone/>
            </a:pPr>
            <a:r>
              <a:rPr lang="en-US" sz="1400"/>
              <a:t>Manufacturing faces challenges such as supply chain disruptions, labor shortages, quality issues, and rising operational costs.</a:t>
            </a:r>
          </a:p>
        </p:txBody>
      </p:sp>
    </p:spTree>
    <p:extLst>
      <p:ext uri="{BB962C8B-B14F-4D97-AF65-F5344CB8AC3E}">
        <p14:creationId xmlns:p14="http://schemas.microsoft.com/office/powerpoint/2010/main" val="247065369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9" name="Straight Connector 1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33A4AD-B075-EA9C-02A6-AE16B49E6231}"/>
              </a:ext>
            </a:extLst>
          </p:cNvPr>
          <p:cNvSpPr>
            <a:spLocks noGrp="1"/>
          </p:cNvSpPr>
          <p:nvPr>
            <p:ph type="title"/>
          </p:nvPr>
        </p:nvSpPr>
        <p:spPr>
          <a:xfrm>
            <a:off x="640080" y="1371600"/>
            <a:ext cx="5852160" cy="1097280"/>
          </a:xfrm>
        </p:spPr>
        <p:txBody>
          <a:bodyPr vert="horz" lIns="91440" tIns="45720" rIns="91440" bIns="45720" rtlCol="0" anchor="t">
            <a:normAutofit/>
          </a:bodyPr>
          <a:lstStyle/>
          <a:p>
            <a:r>
              <a:rPr lang="en-US" dirty="0"/>
              <a:t>AI Motivation in Industry</a:t>
            </a:r>
          </a:p>
        </p:txBody>
      </p:sp>
      <p:cxnSp>
        <p:nvCxnSpPr>
          <p:cNvPr id="23" name="Straight Connector 22">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6281"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E6F50415-0C36-512C-6D77-4807C3408D9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633236"/>
            <a:ext cx="5852160" cy="3664685"/>
          </a:xfrm>
        </p:spPr>
        <p:txBody>
          <a:bodyPr>
            <a:normAutofit/>
          </a:bodyPr>
          <a:lstStyle/>
          <a:p>
            <a:pPr marL="0" indent="0">
              <a:spcBef>
                <a:spcPts val="2500"/>
              </a:spcBef>
              <a:buNone/>
            </a:pPr>
            <a:r>
              <a:rPr lang="en-US" sz="1400" b="1" dirty="0"/>
              <a:t>Solving Industrial Challenges</a:t>
            </a:r>
          </a:p>
          <a:p>
            <a:pPr marL="0" lvl="1" indent="0">
              <a:buNone/>
            </a:pPr>
            <a:r>
              <a:rPr lang="en-US" sz="1400" dirty="0"/>
              <a:t>AI helps tackle inefficiencies, reduce unplanned downtime, and improve product consistency in industrial environments.</a:t>
            </a:r>
          </a:p>
          <a:p>
            <a:pPr marL="0" indent="0">
              <a:spcBef>
                <a:spcPts val="2500"/>
              </a:spcBef>
              <a:buNone/>
            </a:pPr>
            <a:r>
              <a:rPr lang="en-US" sz="1400" b="1" dirty="0"/>
              <a:t>Predictive Maintenance</a:t>
            </a:r>
          </a:p>
          <a:p>
            <a:pPr marL="0" lvl="1" indent="0">
              <a:buNone/>
            </a:pPr>
            <a:r>
              <a:rPr lang="en-US" sz="1400" dirty="0"/>
              <a:t>AI-powered predictive maintenance anticipates equipment failures, preventing costly disruptions and extending machinery lifespan.</a:t>
            </a:r>
          </a:p>
          <a:p>
            <a:pPr marL="0" indent="0">
              <a:spcBef>
                <a:spcPts val="2500"/>
              </a:spcBef>
              <a:buNone/>
            </a:pPr>
            <a:r>
              <a:rPr lang="en-US" sz="1400" b="1" dirty="0"/>
              <a:t>Quality Control with Computer Vision</a:t>
            </a:r>
          </a:p>
          <a:p>
            <a:pPr marL="0" lvl="1" indent="0">
              <a:buNone/>
            </a:pPr>
            <a:r>
              <a:rPr lang="en-US" sz="1400" dirty="0"/>
              <a:t>Computer vision detects defects on assembly lines in real time, ensuring high product quality and reducing waste.</a:t>
            </a:r>
          </a:p>
        </p:txBody>
      </p:sp>
      <p:pic>
        <p:nvPicPr>
          <p:cNvPr id="8" name="Content Placeholder 7" descr="Man with laptop in factory">
            <a:extLst>
              <a:ext uri="{FF2B5EF4-FFF2-40B4-BE49-F238E27FC236}">
                <a16:creationId xmlns:a16="http://schemas.microsoft.com/office/drawing/2014/main" id="{0D778641-2E7B-BF74-C5E2-4E6C7A5CDEEB}"/>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rcRect l="30985" r="29265"/>
          <a:stretch>
            <a:fillRect/>
          </a:stretch>
        </p:blipFill>
        <p:spPr>
          <a:xfrm>
            <a:off x="7345680" y="10"/>
            <a:ext cx="4846320" cy="6857990"/>
          </a:xfrm>
          <a:prstGeom prst="rect">
            <a:avLst/>
          </a:prstGeom>
        </p:spPr>
      </p:pic>
    </p:spTree>
    <p:extLst>
      <p:ext uri="{BB962C8B-B14F-4D97-AF65-F5344CB8AC3E}">
        <p14:creationId xmlns:p14="http://schemas.microsoft.com/office/powerpoint/2010/main" val="62382561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53AE3C-AC4F-907C-B473-B9A30D2150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FD342DE7-B598-877C-FD3C-AA9DF2F138E6}"/>
              </a:ext>
            </a:extLst>
          </p:cNvPr>
          <p:cNvSpPr>
            <a:spLocks noGrp="1"/>
          </p:cNvSpPr>
          <p:nvPr>
            <p:ph type="title"/>
          </p:nvPr>
        </p:nvSpPr>
        <p:spPr>
          <a:xfrm>
            <a:off x="640080" y="914400"/>
            <a:ext cx="3412998" cy="1839433"/>
          </a:xfrm>
        </p:spPr>
        <p:txBody>
          <a:bodyPr>
            <a:normAutofit/>
          </a:bodyPr>
          <a:lstStyle/>
          <a:p>
            <a:r>
              <a:rPr lang="en-US" sz="3600"/>
              <a:t>Overview of AI Applications in Manufacturing</a:t>
            </a:r>
          </a:p>
        </p:txBody>
      </p:sp>
      <p:graphicFrame>
        <p:nvGraphicFramePr>
          <p:cNvPr id="4" name="Content Placeholder 4">
            <a:extLst>
              <a:ext uri="{FF2B5EF4-FFF2-40B4-BE49-F238E27FC236}">
                <a16:creationId xmlns:a16="http://schemas.microsoft.com/office/drawing/2014/main" id="{37839BBA-1105-472A-AFD7-B1ED2243A8C7}"/>
              </a:ext>
            </a:extLst>
          </p:cNvPr>
          <p:cNvGraphicFramePr>
            <a:graphicFrameLocks noGrp="1"/>
          </p:cNvGraphicFramePr>
          <p:nvPr>
            <p:ph idx="1"/>
            <p:extLst>
              <p:ext uri="{D42A27DB-BD31-4B8C-83A1-F6EECF244321}">
                <p14:modId xmlns:p14="http://schemas.microsoft.com/office/powerpoint/2010/main" val="1783269945"/>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4632670" y="1014984"/>
          <a:ext cx="7029274" cy="53146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5488153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FC87CE-F892-9369-9640-BC8DDC7FDD73}"/>
              </a:ext>
            </a:extLst>
          </p:cNvPr>
          <p:cNvSpPr>
            <a:spLocks noGrp="1"/>
          </p:cNvSpPr>
          <p:nvPr>
            <p:ph type="title"/>
          </p:nvPr>
        </p:nvSpPr>
        <p:spPr>
          <a:xfrm>
            <a:off x="640079" y="914400"/>
            <a:ext cx="4261104" cy="1097280"/>
          </a:xfrm>
        </p:spPr>
        <p:txBody>
          <a:bodyPr vert="horz" lIns="91440" tIns="45720" rIns="91440" bIns="45720" rtlCol="0" anchor="t">
            <a:normAutofit/>
          </a:bodyPr>
          <a:lstStyle/>
          <a:p>
            <a:r>
              <a:rPr lang="en-US" sz="3300"/>
              <a:t>Machine Learning and Predictive Analytics</a:t>
            </a:r>
          </a:p>
        </p:txBody>
      </p:sp>
      <p:sp>
        <p:nvSpPr>
          <p:cNvPr id="4" name="Content Placeholder 3">
            <a:extLst>
              <a:ext uri="{FF2B5EF4-FFF2-40B4-BE49-F238E27FC236}">
                <a16:creationId xmlns:a16="http://schemas.microsoft.com/office/drawing/2014/main" id="{089FDFBF-5423-2ABD-6132-C1CC159F673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79" y="2176036"/>
            <a:ext cx="4261104" cy="4121887"/>
          </a:xfrm>
        </p:spPr>
        <p:txBody>
          <a:bodyPr>
            <a:normAutofit/>
          </a:bodyPr>
          <a:lstStyle/>
          <a:p>
            <a:pPr marL="0" indent="0">
              <a:spcBef>
                <a:spcPts val="2500"/>
              </a:spcBef>
              <a:buNone/>
            </a:pPr>
            <a:r>
              <a:rPr lang="en-US" sz="1400" b="1"/>
              <a:t>Data Analysis with Machine Learning</a:t>
            </a:r>
          </a:p>
          <a:p>
            <a:pPr marL="0" lvl="1" indent="0">
              <a:buNone/>
            </a:pPr>
            <a:r>
              <a:rPr lang="en-US" sz="1400"/>
              <a:t>Machine learning algorithms play a crucial role in analyzing historical data to uncover patterns, which helps in making informed predictions.</a:t>
            </a:r>
          </a:p>
          <a:p>
            <a:pPr marL="0" indent="0">
              <a:spcBef>
                <a:spcPts val="2500"/>
              </a:spcBef>
              <a:buNone/>
            </a:pPr>
            <a:r>
              <a:rPr lang="en-US" sz="1400" b="1"/>
              <a:t>Predicting Future Outcomes</a:t>
            </a:r>
          </a:p>
          <a:p>
            <a:pPr marL="0" lvl="1" indent="0">
              <a:buNone/>
            </a:pPr>
            <a:r>
              <a:rPr lang="en-US" sz="1400"/>
              <a:t>By identifying patterns, machine learning enables the prediction of future outcomes, which is essential for effective decision-making.</a:t>
            </a:r>
          </a:p>
          <a:p>
            <a:pPr marL="0" indent="0">
              <a:spcBef>
                <a:spcPts val="2500"/>
              </a:spcBef>
              <a:buNone/>
            </a:pPr>
            <a:r>
              <a:rPr lang="en-US" sz="1400" b="1"/>
              <a:t>Optimizing Maintenance in Manufacturing</a:t>
            </a:r>
          </a:p>
          <a:p>
            <a:pPr marL="0" lvl="1" indent="0">
              <a:buNone/>
            </a:pPr>
            <a:r>
              <a:rPr lang="en-US" sz="1400"/>
              <a:t>Predictive analytics in manufacturing helps foresee equipment failures, allowing for optimized maintenance schedules and minimizing downtime.</a:t>
            </a:r>
          </a:p>
        </p:txBody>
      </p:sp>
      <p:pic>
        <p:nvPicPr>
          <p:cNvPr id="5" name="Content Placeholder 4" descr="fourth industrial revolution technology concept">
            <a:extLst>
              <a:ext uri="{FF2B5EF4-FFF2-40B4-BE49-F238E27FC236}">
                <a16:creationId xmlns:a16="http://schemas.microsoft.com/office/drawing/2014/main" id="{BBC9C29C-B370-4DDE-A568-522AE501B0DD}"/>
              </a:ext>
            </a:extLst>
          </p:cNvPr>
          <p:cNvPicPr>
            <a:picLocks noGrp="1" noChangeAspect="1"/>
          </p:cNvPicPr>
          <p:nvPr>
            <p:ph sz="half" idx="1"/>
          </p:nvPr>
        </p:nvPicPr>
        <p:blipFill>
          <a:blip r:embed="rId3"/>
          <a:srcRect l="9322" r="22162" b="-2"/>
          <a:stretch>
            <a:fillRect/>
          </a:stretch>
        </p:blipFill>
        <p:spPr>
          <a:xfrm>
            <a:off x="5671128" y="914399"/>
            <a:ext cx="6520872" cy="5353521"/>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72328" y="6267921"/>
            <a:ext cx="6519672" cy="2"/>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96391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DB54F0-09B6-BF90-E863-4A4C2E3D1529}"/>
              </a:ext>
            </a:extLst>
          </p:cNvPr>
          <p:cNvSpPr>
            <a:spLocks noGrp="1"/>
          </p:cNvSpPr>
          <p:nvPr>
            <p:ph type="title"/>
          </p:nvPr>
        </p:nvSpPr>
        <p:spPr>
          <a:xfrm>
            <a:off x="640079" y="914400"/>
            <a:ext cx="4261104" cy="1097280"/>
          </a:xfrm>
        </p:spPr>
        <p:txBody>
          <a:bodyPr vert="horz" lIns="91440" tIns="45720" rIns="91440" bIns="45720" rtlCol="0" anchor="t">
            <a:normAutofit/>
          </a:bodyPr>
          <a:lstStyle/>
          <a:p>
            <a:pPr>
              <a:lnSpc>
                <a:spcPct val="90000"/>
              </a:lnSpc>
            </a:pPr>
            <a:r>
              <a:rPr lang="en-US" sz="3600"/>
              <a:t>Robotics and Automation</a:t>
            </a:r>
          </a:p>
        </p:txBody>
      </p:sp>
      <p:sp>
        <p:nvSpPr>
          <p:cNvPr id="4" name="Content Placeholder 3">
            <a:extLst>
              <a:ext uri="{FF2B5EF4-FFF2-40B4-BE49-F238E27FC236}">
                <a16:creationId xmlns:a16="http://schemas.microsoft.com/office/drawing/2014/main" id="{17E4E7B0-739D-5A4C-A244-19573CFB1B7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79" y="2176036"/>
            <a:ext cx="4261104" cy="4121887"/>
          </a:xfrm>
        </p:spPr>
        <p:txBody>
          <a:bodyPr>
            <a:normAutofit/>
          </a:bodyPr>
          <a:lstStyle/>
          <a:p>
            <a:pPr marL="0" indent="0">
              <a:spcBef>
                <a:spcPts val="2500"/>
              </a:spcBef>
              <a:buNone/>
            </a:pPr>
            <a:r>
              <a:rPr lang="en-US" sz="1400" b="1"/>
              <a:t>Automation of Tasks</a:t>
            </a:r>
          </a:p>
          <a:p>
            <a:pPr marL="0" lvl="1" indent="0">
              <a:buNone/>
            </a:pPr>
            <a:r>
              <a:rPr lang="en-US" sz="1400"/>
              <a:t>Robotics automates repetitive tasks, significantly improving efficiency and safety in various industries.</a:t>
            </a:r>
          </a:p>
          <a:p>
            <a:pPr marL="0" indent="0">
              <a:spcBef>
                <a:spcPts val="2500"/>
              </a:spcBef>
              <a:buNone/>
            </a:pPr>
            <a:r>
              <a:rPr lang="en-US" sz="1400" b="1"/>
              <a:t>Collaborative Robots (Cobots)</a:t>
            </a:r>
          </a:p>
          <a:p>
            <a:pPr marL="0" lvl="1" indent="0">
              <a:buNone/>
            </a:pPr>
            <a:r>
              <a:rPr lang="en-US" sz="1400"/>
              <a:t>Cobots are designed to work alongside human workers, enhancing productivity and safety in manufacturing environments.</a:t>
            </a:r>
          </a:p>
        </p:txBody>
      </p:sp>
      <p:pic>
        <p:nvPicPr>
          <p:cNvPr id="5" name="Content Placeholder 4" descr="Engineer programming robot in robotics research facility">
            <a:extLst>
              <a:ext uri="{FF2B5EF4-FFF2-40B4-BE49-F238E27FC236}">
                <a16:creationId xmlns:a16="http://schemas.microsoft.com/office/drawing/2014/main" id="{2B139E89-BA40-4A5C-99A6-4F1621AF7DE3}"/>
              </a:ext>
            </a:extLst>
          </p:cNvPr>
          <p:cNvPicPr>
            <a:picLocks noGrp="1" noChangeAspect="1"/>
          </p:cNvPicPr>
          <p:nvPr>
            <p:ph sz="half" idx="1"/>
          </p:nvPr>
        </p:nvPicPr>
        <p:blipFill>
          <a:blip r:embed="rId3"/>
          <a:srcRect l="12202" r="6494" b="2"/>
          <a:stretch>
            <a:fillRect/>
          </a:stretch>
        </p:blipFill>
        <p:spPr>
          <a:xfrm>
            <a:off x="5671128" y="914399"/>
            <a:ext cx="6520872" cy="5353521"/>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72328" y="6267921"/>
            <a:ext cx="6519672" cy="2"/>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18261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F526C4-672E-2239-11CE-BB8D97DA6467}"/>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Computer Vision and Quality Control</a:t>
            </a:r>
          </a:p>
        </p:txBody>
      </p:sp>
      <p:pic>
        <p:nvPicPr>
          <p:cNvPr id="5" name="Content Placeholder 4" descr="Digital financial graph">
            <a:extLst>
              <a:ext uri="{FF2B5EF4-FFF2-40B4-BE49-F238E27FC236}">
                <a16:creationId xmlns:a16="http://schemas.microsoft.com/office/drawing/2014/main" id="{2FA6FEBD-7022-40EF-B8D7-E4C7DE8B9DAC}"/>
              </a:ext>
            </a:extLst>
          </p:cNvPr>
          <p:cNvPicPr>
            <a:picLocks noGrp="1" noChangeAspect="1"/>
          </p:cNvPicPr>
          <p:nvPr>
            <p:ph sz="half" idx="1"/>
          </p:nvPr>
        </p:nvPicPr>
        <p:blipFill>
          <a:blip r:embed="rId3"/>
          <a:srcRect l="36860" r="16734" b="-2"/>
          <a:stretch>
            <a:fillRect/>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FC7D84A8-89A9-FBDE-4DF8-28F1F5BAAD8D}"/>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Visual Data Interpretation</a:t>
            </a:r>
          </a:p>
          <a:p>
            <a:pPr marL="0" lvl="1" indent="0">
              <a:buNone/>
            </a:pPr>
            <a:r>
              <a:rPr lang="en-US" sz="1400"/>
              <a:t>Computer vision enables machines to accurately interpret and analyze visual data, transforming how industries monitor quality.</a:t>
            </a:r>
          </a:p>
          <a:p>
            <a:pPr marL="0" indent="0">
              <a:spcBef>
                <a:spcPts val="2500"/>
              </a:spcBef>
              <a:buNone/>
            </a:pPr>
            <a:r>
              <a:rPr lang="en-US" sz="1400" b="1"/>
              <a:t>Defect Detection</a:t>
            </a:r>
          </a:p>
          <a:p>
            <a:pPr marL="0" lvl="1" indent="0">
              <a:buNone/>
            </a:pPr>
            <a:r>
              <a:rPr lang="en-US" sz="1400"/>
              <a:t>These technologies can detect defects and anomalies in products, ensuring that only high-quality items reach customers.</a:t>
            </a:r>
          </a:p>
          <a:p>
            <a:pPr marL="0" indent="0">
              <a:spcBef>
                <a:spcPts val="2500"/>
              </a:spcBef>
              <a:buNone/>
            </a:pPr>
            <a:r>
              <a:rPr lang="en-US" sz="1400" b="1"/>
              <a:t>Waste Reduction</a:t>
            </a:r>
          </a:p>
          <a:p>
            <a:pPr marL="0" lvl="1" indent="0">
              <a:buNone/>
            </a:pPr>
            <a:r>
              <a:rPr lang="en-US" sz="1400"/>
              <a:t>By enhancing product quality through effective monitoring, computer vision systems help reduce waste in production processes.</a:t>
            </a:r>
          </a:p>
        </p:txBody>
      </p:sp>
    </p:spTree>
    <p:extLst>
      <p:ext uri="{BB962C8B-B14F-4D97-AF65-F5344CB8AC3E}">
        <p14:creationId xmlns:p14="http://schemas.microsoft.com/office/powerpoint/2010/main" val="16982408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E20522-70B3-43FA-708B-15242AF1EFE4}"/>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Increased Efficiency and Productivity</a:t>
            </a:r>
          </a:p>
        </p:txBody>
      </p:sp>
      <p:sp>
        <p:nvSpPr>
          <p:cNvPr id="4" name="Content Placeholder 3">
            <a:extLst>
              <a:ext uri="{FF2B5EF4-FFF2-40B4-BE49-F238E27FC236}">
                <a16:creationId xmlns:a16="http://schemas.microsoft.com/office/drawing/2014/main" id="{E3CB9779-0F00-F82B-CBFD-139C89472D5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a:t>AI-Driven Automation</a:t>
            </a:r>
          </a:p>
          <a:p>
            <a:pPr marL="0" lvl="1" indent="0">
              <a:buNone/>
            </a:pPr>
            <a:r>
              <a:rPr lang="en-US" sz="1400"/>
              <a:t>AI-driven automation helps streamline processes, reducing manual labor and increasing efficiency in production.</a:t>
            </a:r>
          </a:p>
          <a:p>
            <a:pPr marL="0" indent="0">
              <a:spcBef>
                <a:spcPts val="2500"/>
              </a:spcBef>
              <a:buNone/>
            </a:pPr>
            <a:r>
              <a:rPr lang="en-US" sz="1400" b="1"/>
              <a:t>Optimizing Production Processes</a:t>
            </a:r>
          </a:p>
          <a:p>
            <a:pPr marL="0" lvl="1" indent="0">
              <a:buNone/>
            </a:pPr>
            <a:r>
              <a:rPr lang="en-US" sz="1400"/>
              <a:t>Optimizing production processes through analytics leads to improved throughput and reduced cycle times in manufacturing.</a:t>
            </a:r>
          </a:p>
          <a:p>
            <a:pPr marL="0" indent="0">
              <a:spcBef>
                <a:spcPts val="2500"/>
              </a:spcBef>
              <a:buNone/>
            </a:pPr>
            <a:r>
              <a:rPr lang="en-US" sz="1400" b="1"/>
              <a:t>Higher Throughput</a:t>
            </a:r>
          </a:p>
          <a:p>
            <a:pPr marL="0" lvl="1" indent="0">
              <a:buNone/>
            </a:pPr>
            <a:r>
              <a:rPr lang="en-US" sz="1400"/>
              <a:t>By implementing AI and automation, manufacturers can achieve higher throughput, reflecting improvements in productivity.</a:t>
            </a:r>
          </a:p>
        </p:txBody>
      </p:sp>
      <p:pic>
        <p:nvPicPr>
          <p:cNvPr id="5" name="Content Placeholder 4" descr="Bottling factory - Orange juice bottling line for processing and bottling juice into bottles. Selective focus.">
            <a:extLst>
              <a:ext uri="{FF2B5EF4-FFF2-40B4-BE49-F238E27FC236}">
                <a16:creationId xmlns:a16="http://schemas.microsoft.com/office/drawing/2014/main" id="{E215F236-1C5E-4B66-9EFD-21B6CBA44968}"/>
              </a:ext>
            </a:extLst>
          </p:cNvPr>
          <p:cNvPicPr>
            <a:picLocks noGrp="1" noChangeAspect="1"/>
          </p:cNvPicPr>
          <p:nvPr>
            <p:ph sz="half" idx="1"/>
          </p:nvPr>
        </p:nvPicPr>
        <p:blipFill>
          <a:blip r:embed="rId3"/>
          <a:srcRect l="18833" r="26161"/>
          <a:stretch>
            <a:fillRect/>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2227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TotalTime>
  <Words>2589</Words>
  <Application>Microsoft Office PowerPoint</Application>
  <PresentationFormat>Widescreen</PresentationFormat>
  <Paragraphs>187</Paragraphs>
  <Slides>22</Slides>
  <Notes>22</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DashVTI</vt:lpstr>
      <vt:lpstr>AI in Manufacturing</vt:lpstr>
      <vt:lpstr>Agenda Items</vt:lpstr>
      <vt:lpstr>Manufacturing: Domain &amp; Impact</vt:lpstr>
      <vt:lpstr>AI Motivation in Industry</vt:lpstr>
      <vt:lpstr>Overview of AI Applications in Manufacturing</vt:lpstr>
      <vt:lpstr>Machine Learning and Predictive Analytics</vt:lpstr>
      <vt:lpstr>Robotics and Automation</vt:lpstr>
      <vt:lpstr>Computer Vision and Quality Control</vt:lpstr>
      <vt:lpstr>Increased Efficiency and Productivity</vt:lpstr>
      <vt:lpstr>Cost Reduction and Resource Optimization</vt:lpstr>
      <vt:lpstr>Enhanced Product Quality and Consistency</vt:lpstr>
      <vt:lpstr>Implementation and Integration Difficulties</vt:lpstr>
      <vt:lpstr>Data Privacy and Security Issues</vt:lpstr>
      <vt:lpstr>Skill Gap and Workforce Adaptation</vt:lpstr>
      <vt:lpstr>Success Stories From Leading Manufacturers</vt:lpstr>
      <vt:lpstr>Lessons Learned and Best Practices</vt:lpstr>
      <vt:lpstr>Emerging AI Technologies and Their Potential</vt:lpstr>
      <vt:lpstr>Impact on Global Manufacturing Landscape</vt:lpstr>
      <vt:lpstr>Demo</vt:lpstr>
      <vt:lpstr>Predictions and Future Outlook</vt:lpstr>
      <vt:lpstr>Conclusion</vt:lpstr>
      <vt:lpstr> 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Richard Rodriguez</dc:creator>
  <cp:lastModifiedBy>Alfredo Garza</cp:lastModifiedBy>
  <cp:revision>2</cp:revision>
  <dcterms:created xsi:type="dcterms:W3CDTF">2025-07-09T21:55:53Z</dcterms:created>
  <dcterms:modified xsi:type="dcterms:W3CDTF">2025-07-26T14:43:55Z</dcterms:modified>
</cp:coreProperties>
</file>

<file path=docProps/thumbnail.jpeg>
</file>